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1.xml" ContentType="application/vnd.openxmlformats-officedocument.presentationml.notesSlide+xml"/>
  <Override PartName="/ppt/ink/ink5.xml" ContentType="application/inkml+xml"/>
  <Override PartName="/ppt/notesSlides/notesSlide1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7.xml" ContentType="application/vnd.openxmlformats-officedocument.presentationml.notesSlide+xml"/>
  <Override PartName="/ppt/ink/ink16.xml" ContentType="application/inkml+xml"/>
  <Override PartName="/ppt/ink/ink17.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3" r:id="rId1"/>
  </p:sldMasterIdLst>
  <p:notesMasterIdLst>
    <p:notesMasterId r:id="rId43"/>
  </p:notesMasterIdLst>
  <p:handoutMasterIdLst>
    <p:handoutMasterId r:id="rId44"/>
  </p:handoutMasterIdLst>
  <p:sldIdLst>
    <p:sldId id="344" r:id="rId2"/>
    <p:sldId id="264" r:id="rId3"/>
    <p:sldId id="257" r:id="rId4"/>
    <p:sldId id="298" r:id="rId5"/>
    <p:sldId id="337" r:id="rId6"/>
    <p:sldId id="258" r:id="rId7"/>
    <p:sldId id="336" r:id="rId8"/>
    <p:sldId id="297" r:id="rId9"/>
    <p:sldId id="338" r:id="rId10"/>
    <p:sldId id="302" r:id="rId11"/>
    <p:sldId id="263" r:id="rId12"/>
    <p:sldId id="316" r:id="rId13"/>
    <p:sldId id="270" r:id="rId14"/>
    <p:sldId id="272" r:id="rId15"/>
    <p:sldId id="346" r:id="rId16"/>
    <p:sldId id="273" r:id="rId17"/>
    <p:sldId id="274" r:id="rId18"/>
    <p:sldId id="347" r:id="rId19"/>
    <p:sldId id="349" r:id="rId20"/>
    <p:sldId id="352" r:id="rId21"/>
    <p:sldId id="353" r:id="rId22"/>
    <p:sldId id="277" r:id="rId23"/>
    <p:sldId id="276" r:id="rId24"/>
    <p:sldId id="317" r:id="rId25"/>
    <p:sldId id="285" r:id="rId26"/>
    <p:sldId id="280" r:id="rId27"/>
    <p:sldId id="342" r:id="rId28"/>
    <p:sldId id="260" r:id="rId29"/>
    <p:sldId id="327" r:id="rId30"/>
    <p:sldId id="282" r:id="rId31"/>
    <p:sldId id="335" r:id="rId32"/>
    <p:sldId id="283" r:id="rId33"/>
    <p:sldId id="319" r:id="rId34"/>
    <p:sldId id="303" r:id="rId35"/>
    <p:sldId id="320" r:id="rId36"/>
    <p:sldId id="318" r:id="rId37"/>
    <p:sldId id="311" r:id="rId38"/>
    <p:sldId id="354" r:id="rId39"/>
    <p:sldId id="322" r:id="rId40"/>
    <p:sldId id="321" r:id="rId41"/>
    <p:sldId id="304" r:id="rId42"/>
  </p:sldIdLst>
  <p:sldSz cx="9144000" cy="6858000" type="screen4x3"/>
  <p:notesSz cx="10164763" cy="7034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5BC"/>
    <a:srgbClr val="FF3399"/>
    <a:srgbClr val="FF7C80"/>
    <a:srgbClr val="005DA2"/>
    <a:srgbClr val="006600"/>
    <a:srgbClr val="FF3300"/>
    <a:srgbClr val="800000"/>
    <a:srgbClr val="F9C18F"/>
    <a:srgbClr val="FFFF7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0" autoAdjust="0"/>
    <p:restoredTop sz="94728" autoAdjust="0"/>
  </p:normalViewPr>
  <p:slideViewPr>
    <p:cSldViewPr>
      <p:cViewPr varScale="1">
        <p:scale>
          <a:sx n="78" d="100"/>
          <a:sy n="78" d="100"/>
        </p:scale>
        <p:origin x="1008" y="4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406528" cy="351131"/>
          </a:xfrm>
          <a:prstGeom prst="rect">
            <a:avLst/>
          </a:prstGeom>
          <a:noFill/>
          <a:ln>
            <a:noFill/>
          </a:ln>
        </p:spPr>
        <p:txBody>
          <a:bodyPr vert="horz" wrap="square" lIns="94688" tIns="47344" rIns="94688" bIns="47344" numCol="1" anchor="t" anchorCtr="0" compatLnSpc="1">
            <a:prstTxWarp prst="textNoShape">
              <a:avLst/>
            </a:prstTxWarp>
          </a:bodyPr>
          <a:lstStyle>
            <a:lvl1pPr defTabSz="946101" eaLnBrk="1" hangingPunct="1">
              <a:defRPr kumimoji="1" sz="1200">
                <a:latin typeface="Tahoma" pitchFamily="34" charset="0"/>
              </a:defRPr>
            </a:lvl1pPr>
          </a:lstStyle>
          <a:p>
            <a:pPr>
              <a:defRPr/>
            </a:pPr>
            <a:endParaRPr lang="en-US" altLang="ja-JP"/>
          </a:p>
        </p:txBody>
      </p:sp>
      <p:sp>
        <p:nvSpPr>
          <p:cNvPr id="23555" name="Rectangle 3"/>
          <p:cNvSpPr>
            <a:spLocks noGrp="1" noChangeArrowheads="1"/>
          </p:cNvSpPr>
          <p:nvPr>
            <p:ph type="dt" sz="quarter" idx="1"/>
          </p:nvPr>
        </p:nvSpPr>
        <p:spPr bwMode="auto">
          <a:xfrm>
            <a:off x="5758235" y="0"/>
            <a:ext cx="4406528" cy="351131"/>
          </a:xfrm>
          <a:prstGeom prst="rect">
            <a:avLst/>
          </a:prstGeom>
          <a:noFill/>
          <a:ln>
            <a:noFill/>
          </a:ln>
        </p:spPr>
        <p:txBody>
          <a:bodyPr vert="horz" wrap="square" lIns="94688" tIns="47344" rIns="94688" bIns="47344" numCol="1" anchor="t" anchorCtr="0" compatLnSpc="1">
            <a:prstTxWarp prst="textNoShape">
              <a:avLst/>
            </a:prstTxWarp>
          </a:bodyPr>
          <a:lstStyle>
            <a:lvl1pPr algn="r" defTabSz="946101" eaLnBrk="1" hangingPunct="1">
              <a:defRPr kumimoji="1" sz="1200">
                <a:latin typeface="Tahoma" pitchFamily="34" charset="0"/>
              </a:defRPr>
            </a:lvl1pPr>
          </a:lstStyle>
          <a:p>
            <a:pPr>
              <a:defRPr/>
            </a:pPr>
            <a:endParaRPr lang="en-US" altLang="ja-JP"/>
          </a:p>
        </p:txBody>
      </p:sp>
      <p:sp>
        <p:nvSpPr>
          <p:cNvPr id="23556" name="Rectangle 4"/>
          <p:cNvSpPr>
            <a:spLocks noGrp="1" noChangeArrowheads="1"/>
          </p:cNvSpPr>
          <p:nvPr>
            <p:ph type="ftr" sz="quarter" idx="2"/>
          </p:nvPr>
        </p:nvSpPr>
        <p:spPr bwMode="auto">
          <a:xfrm>
            <a:off x="0" y="6683082"/>
            <a:ext cx="4406528" cy="351131"/>
          </a:xfrm>
          <a:prstGeom prst="rect">
            <a:avLst/>
          </a:prstGeom>
          <a:noFill/>
          <a:ln>
            <a:noFill/>
          </a:ln>
        </p:spPr>
        <p:txBody>
          <a:bodyPr vert="horz" wrap="square" lIns="94688" tIns="47344" rIns="94688" bIns="47344" numCol="1" anchor="b" anchorCtr="0" compatLnSpc="1">
            <a:prstTxWarp prst="textNoShape">
              <a:avLst/>
            </a:prstTxWarp>
          </a:bodyPr>
          <a:lstStyle>
            <a:lvl1pPr defTabSz="946101" eaLnBrk="1" hangingPunct="1">
              <a:defRPr kumimoji="1" sz="1200">
                <a:latin typeface="Tahoma" pitchFamily="34" charset="0"/>
              </a:defRPr>
            </a:lvl1pPr>
          </a:lstStyle>
          <a:p>
            <a:pPr>
              <a:defRPr/>
            </a:pPr>
            <a:endParaRPr lang="en-US" altLang="ja-JP"/>
          </a:p>
        </p:txBody>
      </p:sp>
      <p:sp>
        <p:nvSpPr>
          <p:cNvPr id="23557" name="Rectangle 5"/>
          <p:cNvSpPr>
            <a:spLocks noGrp="1" noChangeArrowheads="1"/>
          </p:cNvSpPr>
          <p:nvPr>
            <p:ph type="sldNum" sz="quarter" idx="3"/>
          </p:nvPr>
        </p:nvSpPr>
        <p:spPr bwMode="auto">
          <a:xfrm>
            <a:off x="5758235" y="6683082"/>
            <a:ext cx="4406528" cy="351131"/>
          </a:xfrm>
          <a:prstGeom prst="rect">
            <a:avLst/>
          </a:prstGeom>
          <a:noFill/>
          <a:ln>
            <a:noFill/>
          </a:ln>
        </p:spPr>
        <p:txBody>
          <a:bodyPr vert="horz" wrap="square" lIns="94688" tIns="47344" rIns="94688" bIns="47344" numCol="1" anchor="b" anchorCtr="0" compatLnSpc="1">
            <a:prstTxWarp prst="textNoShape">
              <a:avLst/>
            </a:prstTxWarp>
          </a:bodyPr>
          <a:lstStyle>
            <a:lvl1pPr algn="r" defTabSz="946101" eaLnBrk="1" hangingPunct="1">
              <a:defRPr kumimoji="1" sz="1200">
                <a:latin typeface="Tahoma" pitchFamily="34" charset="0"/>
              </a:defRPr>
            </a:lvl1pPr>
          </a:lstStyle>
          <a:p>
            <a:pPr>
              <a:defRPr/>
            </a:pPr>
            <a:fld id="{E1794A69-31AE-440F-A7C3-74B3743D174E}" type="slidenum">
              <a:rPr lang="en-US" altLang="ja-JP"/>
              <a:pPr>
                <a:defRPr/>
              </a:pPr>
              <a:t>‹#›</a:t>
            </a:fld>
            <a:endParaRPr lang="en-US" altLang="ja-JP"/>
          </a:p>
        </p:txBody>
      </p:sp>
    </p:spTree>
    <p:extLst>
      <p:ext uri="{BB962C8B-B14F-4D97-AF65-F5344CB8AC3E}">
        <p14:creationId xmlns:p14="http://schemas.microsoft.com/office/powerpoint/2010/main" val="37456918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3:20.634"/>
    </inkml:context>
    <inkml:brush xml:id="br0">
      <inkml:brushProperty name="width" value="0.1" units="cm"/>
      <inkml:brushProperty name="height" value="0.1" units="cm"/>
      <inkml:brushProperty name="color" value="#FFFFFF"/>
    </inkml:brush>
  </inkml:definitions>
  <inkml:trace contextRef="#ctx0" brushRef="#br0">1 0 24512,'942'101'0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4:50.045"/>
    </inkml:context>
    <inkml:brush xml:id="br0">
      <inkml:brushProperty name="width" value="0.1" units="cm"/>
      <inkml:brushProperty name="height" value="0.1" units="cm"/>
      <inkml:brushProperty name="color" value="#FFFFFF"/>
    </inkml:brush>
  </inkml:definitions>
  <inkml:trace contextRef="#ctx0" brushRef="#br0">1 0 24575,'10'0'0,"0"0"0,0 0 0,-1 1 0,1-1 0,15 5 0,-21-4 0,-1 0 0,0 1 0,1-1 0,-1 1 0,0 0 0,0 0 0,0 0 0,0 0 0,-1 0 0,1 1 0,-1-1 0,1 1 0,-1-1 0,0 1 0,0 0 0,3 5 0,-2-4 0,1 1 0,1-1 0,-1 0 0,1 0 0,-1 0 0,1-1 0,0 0 0,7 4 0,14 9 0,10 3-1365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4:50.301"/>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4:51.774"/>
    </inkml:context>
    <inkml:brush xml:id="br0">
      <inkml:brushProperty name="width" value="0.1" units="cm"/>
      <inkml:brushProperty name="height" value="0.1" units="cm"/>
      <inkml:brushProperty name="color" value="#FFFFFF"/>
    </inkml:brush>
  </inkml:definitions>
  <inkml:trace contextRef="#ctx0" brushRef="#br0">1 1 24575,'2'0'0,"2"0"0,2 0 0,3 0 0,0 2 0,0 2 0,-1 2 0,1 1 0,-1 0 0,-1-1 0,1-1 0,0-1 0,1-2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5:10.697"/>
    </inkml:context>
    <inkml:brush xml:id="br0">
      <inkml:brushProperty name="width" value="0.1" units="cm"/>
      <inkml:brushProperty name="height" value="0.1" units="cm"/>
      <inkml:brushProperty name="color" value="#FFFFFF"/>
    </inkml:brush>
  </inkml:definitions>
  <inkml:trace contextRef="#ctx0" brushRef="#br0">219 0 24575,'-5'3'0,"0"0"0,0 0 0,0-1 0,0 1 0,0-2 0,-1 1 0,-10 2 0,-11 4 0,14-3-104,-9 3-148,1 1-1,0 1 1,1 0 0,-23 16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5:15.040"/>
    </inkml:context>
    <inkml:brush xml:id="br0">
      <inkml:brushProperty name="width" value="0.1" units="cm"/>
      <inkml:brushProperty name="height" value="0.1" units="cm"/>
      <inkml:brushProperty name="color" value="#FFFFFF"/>
    </inkml:brush>
  </inkml:definitions>
  <inkml:trace contextRef="#ctx0" brushRef="#br0">1 96 24469,'503'559'0,"-397"-654"0,-610-464 0,399 654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5:20.151"/>
    </inkml:context>
    <inkml:brush xml:id="br0">
      <inkml:brushProperty name="width" value="0.1" units="cm"/>
      <inkml:brushProperty name="height" value="0.1" units="cm"/>
      <inkml:brushProperty name="color" value="#FFFFFF"/>
    </inkml:brush>
  </inkml:definitions>
  <inkml:trace contextRef="#ctx0" brushRef="#br0">0 1 24575,'44'13'0,"-3"2"0,17 5 0,127 31 0,-68-16 0,-76-28-1365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4:32.324"/>
    </inkml:context>
    <inkml:brush xml:id="br0">
      <inkml:brushProperty name="width" value="0.1" units="cm"/>
      <inkml:brushProperty name="height" value="0.1" units="cm"/>
      <inkml:brushProperty name="color" value="#FFFFFF"/>
    </inkml:brush>
  </inkml:definitions>
  <inkml:trace contextRef="#ctx0" brushRef="#br0">1 1 24575,'2'0'0,"2"0"0,2 0 0,2 0 0,2 0 0,0 0 0,1 0 0,0 0 0,0 0 0,0 0 0,0 0 0,0 0 0,0 0 0,-1 0 0,1 0 0,-1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4:34.777"/>
    </inkml:context>
    <inkml:brush xml:id="br0">
      <inkml:brushProperty name="width" value="0.1" units="cm"/>
      <inkml:brushProperty name="height" value="0.1" units="cm"/>
      <inkml:brushProperty name="color" value="#FFFFFF"/>
    </inkml:brush>
  </inkml:definitions>
  <inkml:trace contextRef="#ctx0" brushRef="#br0">1 1 24575,'7'1'0,"1"0"0,-1 1 0,0 0 0,0 0 0,0 0 0,0 1 0,0 0 0,10 7 0,24 9 0,-26-14-136,-1 1-1,0 1 1,0 0-1,-1 1 1,1 0-1,-2 1 1,1 0-1,-1 1 0,20 22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3:23.047"/>
    </inkml:context>
    <inkml:brush xml:id="br0">
      <inkml:brushProperty name="width" value="0.1" units="cm"/>
      <inkml:brushProperty name="height" value="0.1" units="cm"/>
      <inkml:brushProperty name="color" value="#FFFFFF"/>
    </inkml:brush>
  </inkml:definitions>
  <inkml:trace contextRef="#ctx0" brushRef="#br0">1 0 24575,'265'5'0,"-216"0"-1365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3:24.938"/>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3:32.841"/>
    </inkml:context>
    <inkml:brush xml:id="br0">
      <inkml:brushProperty name="width" value="0.1" units="cm"/>
      <inkml:brushProperty name="height" value="0.1" units="cm"/>
      <inkml:brushProperty name="color" value="#FFFFFF"/>
    </inkml:brush>
  </inkml:definitions>
  <inkml:trace contextRef="#ctx0" brushRef="#br0">0 1 24575,'4'1'9,"0"-1"0,-1 1-1,1 1 1,0-1-1,-1 0 1,1 1 0,-1 0-1,0 0 1,1 0-1,-1 0 1,0 0 0,0 1-1,4 4 1,24 15-1495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3:46.815"/>
    </inkml:context>
    <inkml:brush xml:id="br0">
      <inkml:brushProperty name="width" value="0.1" units="cm"/>
      <inkml:brushProperty name="height" value="0.1" units="cm"/>
      <inkml:brushProperty name="color" value="#FFFFFF"/>
    </inkml:brush>
  </inkml:definitions>
  <inkml:trace contextRef="#ctx0" brushRef="#br0">1 10 24575,'2'0'0,"2"0"0,4 0 0,3 0 0,1 0 0,0 0 0,0 0 0,-2-1 0,-1-2 0,0 1 0,0 0 0,0 1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3:51.852"/>
    </inkml:context>
    <inkml:brush xml:id="br0">
      <inkml:brushProperty name="width" value="0.1" units="cm"/>
      <inkml:brushProperty name="height" value="0.1" units="cm"/>
      <inkml:brushProperty name="color" value="#FFFFFF"/>
    </inkml:brush>
  </inkml:definitions>
  <inkml:trace contextRef="#ctx0" brushRef="#br0">1 12 24575,'2'0'0,"2"0"0,2 0 0,3 0 0,0 0 0,2 0 0,0-2 0,-1 0 0,2-1 0,-1 2 0,-1-1 0,1 2 0,0-1 0,-1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3:54.015"/>
    </inkml:context>
    <inkml:brush xml:id="br0">
      <inkml:brushProperty name="width" value="0.1" units="cm"/>
      <inkml:brushProperty name="height" value="0.1" units="cm"/>
      <inkml:brushProperty name="color" value="#FFFFFF"/>
    </inkml:brush>
  </inkml:definitions>
  <inkml:trace contextRef="#ctx0" brushRef="#br0">0 7 24575,'1'1'0,"-1"0"0,0-1 0,1 1 0,-1 0 0,1-1 0,0 1 0,-1 0 0,1-1 0,-1 1 0,1-1 0,0 0 0,-1 1 0,1-1 0,0 1 0,-1-1 0,1 0 0,0 1 0,0-1 0,0 0 0,-1 0 0,1 0 0,0 0 0,0 0 0,-1 0 0,1 0 0,1 0 0,27 1 0,-25-1 0,20 1-273,1-2 0,-1-1 0,0 0 0,43-11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4:05.911"/>
    </inkml:context>
    <inkml:brush xml:id="br0">
      <inkml:brushProperty name="width" value="0.1" units="cm"/>
      <inkml:brushProperty name="height" value="0.1" units="cm"/>
      <inkml:brushProperty name="color" value="#FFFFFF"/>
    </inkml:brush>
  </inkml:definitions>
  <inkml:trace contextRef="#ctx0" brushRef="#br0">1 76 24575,'3'0'0,"2"-4"0,4 0 0,3-5 0,3 1 0,3 1 0,-1-2 0,-1 1 0,-2-2 0,-1 1 0,2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8T08:04:15.732"/>
    </inkml:context>
    <inkml:brush xml:id="br0">
      <inkml:brushProperty name="width" value="0.1" units="cm"/>
      <inkml:brushProperty name="height" value="0.1" units="cm"/>
      <inkml:brushProperty name="color" value="#FFFFFF"/>
    </inkml:brush>
  </inkml:definitions>
  <inkml:trace contextRef="#ctx0" brushRef="#br0">1 12 24575,'137'-5'0,"-105"-1"-1365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406528" cy="351131"/>
          </a:xfrm>
          <a:prstGeom prst="rect">
            <a:avLst/>
          </a:prstGeom>
          <a:noFill/>
          <a:ln>
            <a:noFill/>
          </a:ln>
        </p:spPr>
        <p:txBody>
          <a:bodyPr vert="horz" wrap="square" lIns="94688" tIns="47344" rIns="94688" bIns="47344" numCol="1" anchor="t" anchorCtr="0" compatLnSpc="1">
            <a:prstTxWarp prst="textNoShape">
              <a:avLst/>
            </a:prstTxWarp>
          </a:bodyPr>
          <a:lstStyle>
            <a:lvl1pPr defTabSz="946101" eaLnBrk="1" hangingPunct="1">
              <a:defRPr kumimoji="1" sz="1200">
                <a:latin typeface="Times New Roman" pitchFamily="18" charset="0"/>
              </a:defRPr>
            </a:lvl1pPr>
          </a:lstStyle>
          <a:p>
            <a:pPr>
              <a:defRPr/>
            </a:pPr>
            <a:endParaRPr lang="en-US" altLang="ja-JP"/>
          </a:p>
        </p:txBody>
      </p:sp>
      <p:sp>
        <p:nvSpPr>
          <p:cNvPr id="45059" name="Rectangle 3"/>
          <p:cNvSpPr>
            <a:spLocks noGrp="1" noChangeArrowheads="1"/>
          </p:cNvSpPr>
          <p:nvPr>
            <p:ph type="dt" idx="1"/>
          </p:nvPr>
        </p:nvSpPr>
        <p:spPr bwMode="auto">
          <a:xfrm>
            <a:off x="5754967" y="0"/>
            <a:ext cx="4408162" cy="351131"/>
          </a:xfrm>
          <a:prstGeom prst="rect">
            <a:avLst/>
          </a:prstGeom>
          <a:noFill/>
          <a:ln>
            <a:noFill/>
          </a:ln>
        </p:spPr>
        <p:txBody>
          <a:bodyPr vert="horz" wrap="square" lIns="94688" tIns="47344" rIns="94688" bIns="47344" numCol="1" anchor="t" anchorCtr="0" compatLnSpc="1">
            <a:prstTxWarp prst="textNoShape">
              <a:avLst/>
            </a:prstTxWarp>
          </a:bodyPr>
          <a:lstStyle>
            <a:lvl1pPr algn="r" defTabSz="946101" eaLnBrk="1" hangingPunct="1">
              <a:defRPr kumimoji="1" sz="1200">
                <a:latin typeface="Times New Roman" pitchFamily="18" charset="0"/>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3322638" y="527050"/>
            <a:ext cx="3519487" cy="2640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1016640" y="3340713"/>
            <a:ext cx="8131484" cy="3166804"/>
          </a:xfrm>
          <a:prstGeom prst="rect">
            <a:avLst/>
          </a:prstGeom>
          <a:noFill/>
          <a:ln>
            <a:noFill/>
          </a:ln>
        </p:spPr>
        <p:txBody>
          <a:bodyPr vert="horz" wrap="square" lIns="94688" tIns="47344" rIns="94688" bIns="4734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5062" name="Rectangle 6"/>
          <p:cNvSpPr>
            <a:spLocks noGrp="1" noChangeArrowheads="1"/>
          </p:cNvSpPr>
          <p:nvPr>
            <p:ph type="ftr" sz="quarter" idx="4"/>
          </p:nvPr>
        </p:nvSpPr>
        <p:spPr bwMode="auto">
          <a:xfrm>
            <a:off x="0" y="6681425"/>
            <a:ext cx="4406528" cy="351131"/>
          </a:xfrm>
          <a:prstGeom prst="rect">
            <a:avLst/>
          </a:prstGeom>
          <a:noFill/>
          <a:ln>
            <a:noFill/>
          </a:ln>
        </p:spPr>
        <p:txBody>
          <a:bodyPr vert="horz" wrap="square" lIns="94688" tIns="47344" rIns="94688" bIns="47344" numCol="1" anchor="b" anchorCtr="0" compatLnSpc="1">
            <a:prstTxWarp prst="textNoShape">
              <a:avLst/>
            </a:prstTxWarp>
          </a:bodyPr>
          <a:lstStyle>
            <a:lvl1pPr defTabSz="946101" eaLnBrk="1" hangingPunct="1">
              <a:defRPr kumimoji="1" sz="1200">
                <a:latin typeface="Times New Roman" pitchFamily="18" charset="0"/>
              </a:defRPr>
            </a:lvl1pPr>
          </a:lstStyle>
          <a:p>
            <a:pPr>
              <a:defRPr/>
            </a:pPr>
            <a:endParaRPr lang="en-US" altLang="ja-JP"/>
          </a:p>
        </p:txBody>
      </p:sp>
      <p:sp>
        <p:nvSpPr>
          <p:cNvPr id="45063" name="Rectangle 7"/>
          <p:cNvSpPr>
            <a:spLocks noGrp="1" noChangeArrowheads="1"/>
          </p:cNvSpPr>
          <p:nvPr>
            <p:ph type="sldNum" sz="quarter" idx="5"/>
          </p:nvPr>
        </p:nvSpPr>
        <p:spPr bwMode="auto">
          <a:xfrm>
            <a:off x="5754967" y="6681425"/>
            <a:ext cx="4408162" cy="351131"/>
          </a:xfrm>
          <a:prstGeom prst="rect">
            <a:avLst/>
          </a:prstGeom>
          <a:noFill/>
          <a:ln>
            <a:noFill/>
          </a:ln>
        </p:spPr>
        <p:txBody>
          <a:bodyPr vert="horz" wrap="square" lIns="94688" tIns="47344" rIns="94688" bIns="47344" numCol="1" anchor="b" anchorCtr="0" compatLnSpc="1">
            <a:prstTxWarp prst="textNoShape">
              <a:avLst/>
            </a:prstTxWarp>
          </a:bodyPr>
          <a:lstStyle>
            <a:lvl1pPr algn="r" defTabSz="946101" eaLnBrk="1" hangingPunct="1">
              <a:defRPr kumimoji="1" sz="1200">
                <a:latin typeface="Times New Roman" pitchFamily="18" charset="0"/>
              </a:defRPr>
            </a:lvl1pPr>
          </a:lstStyle>
          <a:p>
            <a:pPr>
              <a:defRPr/>
            </a:pPr>
            <a:fld id="{A37C8560-30A1-423D-8AA9-71CD537C8875}" type="slidenum">
              <a:rPr lang="en-US" altLang="ja-JP"/>
              <a:pPr>
                <a:defRPr/>
              </a:pPr>
              <a:t>‹#›</a:t>
            </a:fld>
            <a:endParaRPr lang="en-US" altLang="ja-JP"/>
          </a:p>
        </p:txBody>
      </p:sp>
    </p:spTree>
    <p:extLst>
      <p:ext uri="{BB962C8B-B14F-4D97-AF65-F5344CB8AC3E}">
        <p14:creationId xmlns:p14="http://schemas.microsoft.com/office/powerpoint/2010/main" val="544716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9AAB03F8-FA6F-4846-84D9-133BDC242A0B}" type="slidenum">
              <a:rPr lang="en-US" altLang="ja-JP" smtClean="0">
                <a:latin typeface="Times New Roman" pitchFamily="18" charset="0"/>
              </a:rPr>
              <a:pPr/>
              <a:t>1</a:t>
            </a:fld>
            <a:endParaRPr lang="en-US" altLang="ja-JP">
              <a:latin typeface="Times New Roman" pitchFamily="18" charset="0"/>
            </a:endParaRPr>
          </a:p>
        </p:txBody>
      </p:sp>
      <p:sp>
        <p:nvSpPr>
          <p:cNvPr id="50179" name="Rectangle 2"/>
          <p:cNvSpPr>
            <a:spLocks noGrp="1" noRot="1" noChangeAspect="1" noChangeArrowheads="1" noTextEdit="1"/>
          </p:cNvSpPr>
          <p:nvPr>
            <p:ph type="sldImg"/>
          </p:nvPr>
        </p:nvSpPr>
        <p:spPr>
          <a:xfrm>
            <a:off x="3322638" y="527050"/>
            <a:ext cx="3519487" cy="2640013"/>
          </a:xfrm>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54218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9AC7DA0C-D68C-4803-9E0A-7DE303CF02A2}" type="slidenum">
              <a:rPr lang="en-US" altLang="ja-JP" smtClean="0">
                <a:latin typeface="Times New Roman" pitchFamily="18" charset="0"/>
              </a:rPr>
              <a:pPr/>
              <a:t>13</a:t>
            </a:fld>
            <a:endParaRPr lang="en-US" altLang="ja-JP">
              <a:latin typeface="Times New Roman" pitchFamily="18" charset="0"/>
            </a:endParaRPr>
          </a:p>
        </p:txBody>
      </p:sp>
      <p:sp>
        <p:nvSpPr>
          <p:cNvPr id="65539" name="Rectangle 1026"/>
          <p:cNvSpPr>
            <a:spLocks noGrp="1" noRot="1" noChangeAspect="1" noChangeArrowheads="1" noTextEdit="1"/>
          </p:cNvSpPr>
          <p:nvPr>
            <p:ph type="sldImg"/>
          </p:nvPr>
        </p:nvSpPr>
        <p:spPr>
          <a:xfrm>
            <a:off x="3322638" y="527050"/>
            <a:ext cx="3519487" cy="2640013"/>
          </a:xfrm>
          <a:ln/>
        </p:spPr>
      </p:sp>
      <p:sp>
        <p:nvSpPr>
          <p:cNvPr id="6554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91434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7DB219AF-5A94-4D56-923B-C039FAD61241}" type="slidenum">
              <a:rPr lang="en-US" altLang="ja-JP" smtClean="0">
                <a:latin typeface="Times New Roman" pitchFamily="18" charset="0"/>
              </a:rPr>
              <a:pPr/>
              <a:t>14</a:t>
            </a:fld>
            <a:endParaRPr lang="en-US" altLang="ja-JP">
              <a:latin typeface="Times New Roman" pitchFamily="18" charset="0"/>
            </a:endParaRPr>
          </a:p>
        </p:txBody>
      </p:sp>
      <p:sp>
        <p:nvSpPr>
          <p:cNvPr id="61443" name="Rectangle 2"/>
          <p:cNvSpPr>
            <a:spLocks noGrp="1" noRot="1" noChangeAspect="1" noChangeArrowheads="1" noTextEdit="1"/>
          </p:cNvSpPr>
          <p:nvPr>
            <p:ph type="sldImg"/>
          </p:nvPr>
        </p:nvSpPr>
        <p:spPr>
          <a:xfrm>
            <a:off x="3322638" y="527050"/>
            <a:ext cx="3519487" cy="2640013"/>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66238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7DB219AF-5A94-4D56-923B-C039FAD61241}" type="slidenum">
              <a:rPr lang="en-US" altLang="ja-JP" smtClean="0">
                <a:latin typeface="Times New Roman" pitchFamily="18" charset="0"/>
              </a:rPr>
              <a:pPr/>
              <a:t>15</a:t>
            </a:fld>
            <a:endParaRPr lang="en-US" altLang="ja-JP">
              <a:latin typeface="Times New Roman" pitchFamily="18" charset="0"/>
            </a:endParaRPr>
          </a:p>
        </p:txBody>
      </p:sp>
      <p:sp>
        <p:nvSpPr>
          <p:cNvPr id="61443" name="Rectangle 2"/>
          <p:cNvSpPr>
            <a:spLocks noGrp="1" noRot="1" noChangeAspect="1" noChangeArrowheads="1" noTextEdit="1"/>
          </p:cNvSpPr>
          <p:nvPr>
            <p:ph type="sldImg"/>
          </p:nvPr>
        </p:nvSpPr>
        <p:spPr>
          <a:xfrm>
            <a:off x="3322638" y="527050"/>
            <a:ext cx="3519487" cy="2640013"/>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8456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8240A073-F1A9-4A54-8102-174AACD2313C}" type="slidenum">
              <a:rPr lang="en-US" altLang="ja-JP" smtClean="0">
                <a:latin typeface="Times New Roman" pitchFamily="18" charset="0"/>
              </a:rPr>
              <a:pPr/>
              <a:t>16</a:t>
            </a:fld>
            <a:endParaRPr lang="en-US" altLang="ja-JP">
              <a:latin typeface="Times New Roman" pitchFamily="18" charset="0"/>
            </a:endParaRPr>
          </a:p>
        </p:txBody>
      </p:sp>
      <p:sp>
        <p:nvSpPr>
          <p:cNvPr id="63491" name="Rectangle 2"/>
          <p:cNvSpPr>
            <a:spLocks noGrp="1" noRot="1" noChangeAspect="1" noChangeArrowheads="1" noTextEdit="1"/>
          </p:cNvSpPr>
          <p:nvPr>
            <p:ph type="sldImg"/>
          </p:nvPr>
        </p:nvSpPr>
        <p:spPr>
          <a:xfrm>
            <a:off x="3322638" y="527050"/>
            <a:ext cx="3519487" cy="2640013"/>
          </a:xfrm>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38645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A0A8501C-F10D-47CC-8613-A1E224777C8C}" type="slidenum">
              <a:rPr lang="en-US" altLang="ja-JP" smtClean="0">
                <a:latin typeface="Times New Roman" pitchFamily="18" charset="0"/>
              </a:rPr>
              <a:pPr/>
              <a:t>17</a:t>
            </a:fld>
            <a:endParaRPr lang="en-US" altLang="ja-JP">
              <a:latin typeface="Times New Roman" pitchFamily="18" charset="0"/>
            </a:endParaRPr>
          </a:p>
        </p:txBody>
      </p:sp>
      <p:sp>
        <p:nvSpPr>
          <p:cNvPr id="64515" name="Rectangle 2"/>
          <p:cNvSpPr>
            <a:spLocks noGrp="1" noRot="1" noChangeAspect="1" noChangeArrowheads="1" noTextEdit="1"/>
          </p:cNvSpPr>
          <p:nvPr>
            <p:ph type="sldImg"/>
          </p:nvPr>
        </p:nvSpPr>
        <p:spPr>
          <a:xfrm>
            <a:off x="3322638" y="527050"/>
            <a:ext cx="3519487" cy="2640013"/>
          </a:xfrm>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16575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A0A8501C-F10D-47CC-8613-A1E224777C8C}" type="slidenum">
              <a:rPr lang="en-US" altLang="ja-JP" smtClean="0">
                <a:latin typeface="Times New Roman" pitchFamily="18" charset="0"/>
              </a:rPr>
              <a:pPr/>
              <a:t>18</a:t>
            </a:fld>
            <a:endParaRPr lang="en-US" altLang="ja-JP">
              <a:latin typeface="Times New Roman" pitchFamily="18" charset="0"/>
            </a:endParaRPr>
          </a:p>
        </p:txBody>
      </p:sp>
      <p:sp>
        <p:nvSpPr>
          <p:cNvPr id="64515" name="Rectangle 2"/>
          <p:cNvSpPr>
            <a:spLocks noGrp="1" noRot="1" noChangeAspect="1" noChangeArrowheads="1" noTextEdit="1"/>
          </p:cNvSpPr>
          <p:nvPr>
            <p:ph type="sldImg"/>
          </p:nvPr>
        </p:nvSpPr>
        <p:spPr>
          <a:xfrm>
            <a:off x="3322638" y="527050"/>
            <a:ext cx="3519487" cy="2640013"/>
          </a:xfrm>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49221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D119D190-9783-4230-8AD4-A9A442290FEA}" type="slidenum">
              <a:rPr lang="en-US" altLang="ja-JP" smtClean="0">
                <a:latin typeface="Times New Roman" pitchFamily="18" charset="0"/>
              </a:rPr>
              <a:pPr/>
              <a:t>22</a:t>
            </a:fld>
            <a:endParaRPr lang="en-US" altLang="ja-JP">
              <a:latin typeface="Times New Roman" pitchFamily="18" charset="0"/>
            </a:endParaRPr>
          </a:p>
        </p:txBody>
      </p:sp>
      <p:sp>
        <p:nvSpPr>
          <p:cNvPr id="66563" name="Rectangle 2"/>
          <p:cNvSpPr>
            <a:spLocks noGrp="1" noRot="1" noChangeAspect="1" noChangeArrowheads="1" noTextEdit="1"/>
          </p:cNvSpPr>
          <p:nvPr>
            <p:ph type="sldImg"/>
          </p:nvPr>
        </p:nvSpPr>
        <p:spPr>
          <a:xfrm>
            <a:off x="3322638" y="527050"/>
            <a:ext cx="3519487" cy="2640013"/>
          </a:xfrm>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6281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4E68AB88-1B9A-4399-8F67-DF5F5A52D728}" type="slidenum">
              <a:rPr lang="en-US" altLang="ja-JP" smtClean="0">
                <a:latin typeface="Times New Roman" pitchFamily="18" charset="0"/>
              </a:rPr>
              <a:pPr/>
              <a:t>23</a:t>
            </a:fld>
            <a:endParaRPr lang="en-US" altLang="ja-JP">
              <a:latin typeface="Times New Roman" pitchFamily="18" charset="0"/>
            </a:endParaRPr>
          </a:p>
        </p:txBody>
      </p:sp>
      <p:sp>
        <p:nvSpPr>
          <p:cNvPr id="67587" name="Rectangle 2"/>
          <p:cNvSpPr>
            <a:spLocks noGrp="1" noRot="1" noChangeAspect="1" noChangeArrowheads="1" noTextEdit="1"/>
          </p:cNvSpPr>
          <p:nvPr>
            <p:ph type="sldImg"/>
          </p:nvPr>
        </p:nvSpPr>
        <p:spPr>
          <a:xfrm>
            <a:off x="3322638" y="527050"/>
            <a:ext cx="3519487" cy="2640013"/>
          </a:xfrm>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98093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24</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206780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a:xfrm>
            <a:off x="3322638" y="527050"/>
            <a:ext cx="3519487" cy="2640013"/>
          </a:xfrm>
          <a:ln/>
        </p:spPr>
      </p:sp>
      <p:sp>
        <p:nvSpPr>
          <p:cNvPr id="7168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1684"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BC0E6EB0-7437-4290-B6D0-2D783F967743}" type="slidenum">
              <a:rPr lang="en-US" altLang="ja-JP" smtClean="0">
                <a:latin typeface="Times New Roman" pitchFamily="18" charset="0"/>
              </a:rPr>
              <a:pPr/>
              <a:t>25</a:t>
            </a:fld>
            <a:endParaRPr lang="en-US" altLang="ja-JP">
              <a:latin typeface="Times New Roman" pitchFamily="18" charset="0"/>
            </a:endParaRPr>
          </a:p>
        </p:txBody>
      </p:sp>
    </p:spTree>
    <p:extLst>
      <p:ext uri="{BB962C8B-B14F-4D97-AF65-F5344CB8AC3E}">
        <p14:creationId xmlns:p14="http://schemas.microsoft.com/office/powerpoint/2010/main" val="275361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2D176CBA-B4E2-4219-8710-B1C3F507C801}" type="slidenum">
              <a:rPr lang="en-US" altLang="ja-JP" smtClean="0">
                <a:latin typeface="Times New Roman" pitchFamily="18" charset="0"/>
              </a:rPr>
              <a:pPr/>
              <a:t>2</a:t>
            </a:fld>
            <a:endParaRPr lang="en-US" altLang="ja-JP">
              <a:latin typeface="Times New Roman" pitchFamily="18" charset="0"/>
            </a:endParaRPr>
          </a:p>
        </p:txBody>
      </p:sp>
      <p:sp>
        <p:nvSpPr>
          <p:cNvPr id="51203" name="Rectangle 2"/>
          <p:cNvSpPr>
            <a:spLocks noGrp="1" noRot="1" noChangeAspect="1" noChangeArrowheads="1" noTextEdit="1"/>
          </p:cNvSpPr>
          <p:nvPr>
            <p:ph type="sldImg"/>
          </p:nvPr>
        </p:nvSpPr>
        <p:spPr>
          <a:xfrm>
            <a:off x="3322638" y="527050"/>
            <a:ext cx="3519487" cy="2640013"/>
          </a:xfrm>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15660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BBF5DC83-BF10-4F4B-A9BC-9F1D000696DF}" type="slidenum">
              <a:rPr lang="en-US" altLang="ja-JP" smtClean="0">
                <a:latin typeface="Times New Roman" pitchFamily="18" charset="0"/>
              </a:rPr>
              <a:pPr/>
              <a:t>26</a:t>
            </a:fld>
            <a:endParaRPr lang="en-US" altLang="ja-JP">
              <a:latin typeface="Times New Roman" pitchFamily="18" charset="0"/>
            </a:endParaRPr>
          </a:p>
        </p:txBody>
      </p:sp>
      <p:sp>
        <p:nvSpPr>
          <p:cNvPr id="72707" name="Rectangle 2"/>
          <p:cNvSpPr>
            <a:spLocks noGrp="1" noRot="1" noChangeAspect="1" noChangeArrowheads="1" noTextEdit="1"/>
          </p:cNvSpPr>
          <p:nvPr>
            <p:ph type="sldImg"/>
          </p:nvPr>
        </p:nvSpPr>
        <p:spPr>
          <a:xfrm>
            <a:off x="3322638" y="527050"/>
            <a:ext cx="3519487" cy="2640013"/>
          </a:xfrm>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234321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F0801EE8-3259-420A-9183-BA69C876DFFB}" type="slidenum">
              <a:rPr lang="en-US" altLang="ja-JP" smtClean="0">
                <a:latin typeface="Times New Roman" pitchFamily="18" charset="0"/>
              </a:rPr>
              <a:pPr/>
              <a:t>28</a:t>
            </a:fld>
            <a:endParaRPr lang="en-US" altLang="ja-JP">
              <a:latin typeface="Times New Roman" pitchFamily="18" charset="0"/>
            </a:endParaRPr>
          </a:p>
        </p:txBody>
      </p:sp>
      <p:sp>
        <p:nvSpPr>
          <p:cNvPr id="73731" name="Rectangle 1026"/>
          <p:cNvSpPr>
            <a:spLocks noGrp="1" noRot="1" noChangeAspect="1" noChangeArrowheads="1" noTextEdit="1"/>
          </p:cNvSpPr>
          <p:nvPr>
            <p:ph type="sldImg"/>
          </p:nvPr>
        </p:nvSpPr>
        <p:spPr>
          <a:xfrm>
            <a:off x="3322638" y="527050"/>
            <a:ext cx="3519487" cy="2640013"/>
          </a:xfrm>
          <a:ln/>
        </p:spPr>
      </p:sp>
      <p:sp>
        <p:nvSpPr>
          <p:cNvPr id="73732"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4049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04EBB8B0-6A70-421B-B0B9-42C652F23306}" type="slidenum">
              <a:rPr lang="en-US" altLang="ja-JP" smtClean="0">
                <a:latin typeface="Times New Roman" pitchFamily="18" charset="0"/>
              </a:rPr>
              <a:pPr/>
              <a:t>29</a:t>
            </a:fld>
            <a:endParaRPr lang="en-US" altLang="ja-JP">
              <a:latin typeface="Times New Roman" pitchFamily="18" charset="0"/>
            </a:endParaRPr>
          </a:p>
        </p:txBody>
      </p:sp>
      <p:sp>
        <p:nvSpPr>
          <p:cNvPr id="75779" name="Rectangle 2"/>
          <p:cNvSpPr>
            <a:spLocks noGrp="1" noRot="1" noChangeAspect="1" noChangeArrowheads="1" noTextEdit="1"/>
          </p:cNvSpPr>
          <p:nvPr>
            <p:ph type="sldImg"/>
          </p:nvPr>
        </p:nvSpPr>
        <p:spPr>
          <a:xfrm>
            <a:off x="3322638" y="527050"/>
            <a:ext cx="3519487" cy="2640013"/>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776075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84C69407-4EE0-425C-80AE-0E4D8A322ADD}" type="slidenum">
              <a:rPr lang="en-US" altLang="ja-JP" smtClean="0">
                <a:latin typeface="Times New Roman" pitchFamily="18" charset="0"/>
              </a:rPr>
              <a:pPr/>
              <a:t>30</a:t>
            </a:fld>
            <a:endParaRPr lang="en-US" altLang="ja-JP">
              <a:latin typeface="Times New Roman" pitchFamily="18" charset="0"/>
            </a:endParaRPr>
          </a:p>
        </p:txBody>
      </p:sp>
      <p:sp>
        <p:nvSpPr>
          <p:cNvPr id="74755" name="Rectangle 2"/>
          <p:cNvSpPr>
            <a:spLocks noGrp="1" noRot="1" noChangeAspect="1" noChangeArrowheads="1" noTextEdit="1"/>
          </p:cNvSpPr>
          <p:nvPr>
            <p:ph type="sldImg"/>
          </p:nvPr>
        </p:nvSpPr>
        <p:spPr>
          <a:xfrm>
            <a:off x="3322638" y="527050"/>
            <a:ext cx="3519487" cy="2640013"/>
          </a:xfrm>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410838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04EBB8B0-6A70-421B-B0B9-42C652F23306}" type="slidenum">
              <a:rPr lang="en-US" altLang="ja-JP" smtClean="0">
                <a:latin typeface="Times New Roman" pitchFamily="18" charset="0"/>
              </a:rPr>
              <a:pPr/>
              <a:t>32</a:t>
            </a:fld>
            <a:endParaRPr lang="en-US" altLang="ja-JP">
              <a:latin typeface="Times New Roman" pitchFamily="18" charset="0"/>
            </a:endParaRPr>
          </a:p>
        </p:txBody>
      </p:sp>
      <p:sp>
        <p:nvSpPr>
          <p:cNvPr id="75779" name="Rectangle 2"/>
          <p:cNvSpPr>
            <a:spLocks noGrp="1" noRot="1" noChangeAspect="1" noChangeArrowheads="1" noTextEdit="1"/>
          </p:cNvSpPr>
          <p:nvPr>
            <p:ph type="sldImg"/>
          </p:nvPr>
        </p:nvSpPr>
        <p:spPr>
          <a:xfrm>
            <a:off x="3322638" y="527050"/>
            <a:ext cx="3519487" cy="2640013"/>
          </a:xfrm>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50674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33</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590525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34</a:t>
            </a:fld>
            <a:endParaRPr lang="en-US" altLang="ja-JP"/>
          </a:p>
        </p:txBody>
      </p:sp>
    </p:spTree>
    <p:extLst>
      <p:ext uri="{BB962C8B-B14F-4D97-AF65-F5344CB8AC3E}">
        <p14:creationId xmlns:p14="http://schemas.microsoft.com/office/powerpoint/2010/main" val="1974903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35</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198725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37</a:t>
            </a:fld>
            <a:endParaRPr lang="en-US" altLang="ja-JP"/>
          </a:p>
        </p:txBody>
      </p:sp>
    </p:spTree>
    <p:extLst>
      <p:ext uri="{BB962C8B-B14F-4D97-AF65-F5344CB8AC3E}">
        <p14:creationId xmlns:p14="http://schemas.microsoft.com/office/powerpoint/2010/main" val="3725333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41</a:t>
            </a:fld>
            <a:endParaRPr lang="en-US" altLang="ja-JP"/>
          </a:p>
        </p:txBody>
      </p:sp>
    </p:spTree>
    <p:extLst>
      <p:ext uri="{BB962C8B-B14F-4D97-AF65-F5344CB8AC3E}">
        <p14:creationId xmlns:p14="http://schemas.microsoft.com/office/powerpoint/2010/main" val="354563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3</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09514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4</a:t>
            </a:fld>
            <a:endParaRPr lang="en-US" altLang="ja-JP"/>
          </a:p>
        </p:txBody>
      </p:sp>
    </p:spTree>
    <p:extLst>
      <p:ext uri="{BB962C8B-B14F-4D97-AF65-F5344CB8AC3E}">
        <p14:creationId xmlns:p14="http://schemas.microsoft.com/office/powerpoint/2010/main" val="202804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D1E4F471-5DD6-4D42-B9BC-E811AD41E3F4}" type="slidenum">
              <a:rPr lang="en-US" altLang="ja-JP" smtClean="0">
                <a:latin typeface="Times New Roman" pitchFamily="18" charset="0"/>
              </a:rPr>
              <a:pPr/>
              <a:t>6</a:t>
            </a:fld>
            <a:endParaRPr lang="en-US" altLang="ja-JP">
              <a:latin typeface="Times New Roman" pitchFamily="18" charset="0"/>
            </a:endParaRPr>
          </a:p>
        </p:txBody>
      </p:sp>
      <p:sp>
        <p:nvSpPr>
          <p:cNvPr id="54275" name="Rectangle 2"/>
          <p:cNvSpPr>
            <a:spLocks noGrp="1" noRot="1" noChangeAspect="1" noChangeArrowheads="1" noTextEdit="1"/>
          </p:cNvSpPr>
          <p:nvPr>
            <p:ph type="sldImg"/>
          </p:nvPr>
        </p:nvSpPr>
        <p:spPr>
          <a:xfrm>
            <a:off x="3322638" y="527050"/>
            <a:ext cx="3519487" cy="2640013"/>
          </a:xfrm>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8552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8</a:t>
            </a:fld>
            <a:endParaRPr lang="en-US" altLang="ja-JP"/>
          </a:p>
        </p:txBody>
      </p:sp>
    </p:spTree>
    <p:extLst>
      <p:ext uri="{BB962C8B-B14F-4D97-AF65-F5344CB8AC3E}">
        <p14:creationId xmlns:p14="http://schemas.microsoft.com/office/powerpoint/2010/main" val="147665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22638" y="527050"/>
            <a:ext cx="3519487" cy="26400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A37C8560-30A1-423D-8AA9-71CD537C8875}" type="slidenum">
              <a:rPr lang="en-US" altLang="ja-JP" smtClean="0"/>
              <a:pPr>
                <a:defRPr/>
              </a:pPr>
              <a:t>10</a:t>
            </a:fld>
            <a:endParaRPr lang="en-US" altLang="ja-JP"/>
          </a:p>
        </p:txBody>
      </p:sp>
    </p:spTree>
    <p:extLst>
      <p:ext uri="{BB962C8B-B14F-4D97-AF65-F5344CB8AC3E}">
        <p14:creationId xmlns:p14="http://schemas.microsoft.com/office/powerpoint/2010/main" val="83580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582972E5-3C63-4C0B-9404-C8D3DA891B2E}" type="slidenum">
              <a:rPr lang="en-US" altLang="ja-JP" smtClean="0">
                <a:latin typeface="Times New Roman" pitchFamily="18" charset="0"/>
              </a:rPr>
              <a:pPr/>
              <a:t>11</a:t>
            </a:fld>
            <a:endParaRPr lang="en-US" altLang="ja-JP">
              <a:latin typeface="Times New Roman" pitchFamily="18" charset="0"/>
            </a:endParaRPr>
          </a:p>
        </p:txBody>
      </p:sp>
      <p:sp>
        <p:nvSpPr>
          <p:cNvPr id="55299" name="Rectangle 1026"/>
          <p:cNvSpPr>
            <a:spLocks noGrp="1" noRot="1" noChangeAspect="1" noChangeArrowheads="1" noTextEdit="1"/>
          </p:cNvSpPr>
          <p:nvPr>
            <p:ph type="sldImg"/>
          </p:nvPr>
        </p:nvSpPr>
        <p:spPr>
          <a:xfrm>
            <a:off x="3322638" y="527050"/>
            <a:ext cx="3519487" cy="2640013"/>
          </a:xfrm>
          <a:ln/>
        </p:spPr>
      </p:sp>
      <p:sp>
        <p:nvSpPr>
          <p:cNvPr id="55300"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37647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82">
              <a:defRPr>
                <a:solidFill>
                  <a:schemeClr val="tx1"/>
                </a:solidFill>
                <a:latin typeface="Arial" charset="0"/>
                <a:ea typeface="ＭＳ Ｐゴシック" pitchFamily="50" charset="-128"/>
              </a:defRPr>
            </a:lvl1pPr>
            <a:lvl2pPr marL="768970" indent="-295758" defTabSz="944782">
              <a:defRPr>
                <a:solidFill>
                  <a:schemeClr val="tx1"/>
                </a:solidFill>
                <a:latin typeface="Arial" charset="0"/>
                <a:ea typeface="ＭＳ Ｐゴシック" pitchFamily="50" charset="-128"/>
              </a:defRPr>
            </a:lvl2pPr>
            <a:lvl3pPr marL="1183030" indent="-236606" defTabSz="944782">
              <a:defRPr>
                <a:solidFill>
                  <a:schemeClr val="tx1"/>
                </a:solidFill>
                <a:latin typeface="Arial" charset="0"/>
                <a:ea typeface="ＭＳ Ｐゴシック" pitchFamily="50" charset="-128"/>
              </a:defRPr>
            </a:lvl3pPr>
            <a:lvl4pPr marL="1656242" indent="-236606" defTabSz="944782">
              <a:defRPr>
                <a:solidFill>
                  <a:schemeClr val="tx1"/>
                </a:solidFill>
                <a:latin typeface="Arial" charset="0"/>
                <a:ea typeface="ＭＳ Ｐゴシック" pitchFamily="50" charset="-128"/>
              </a:defRPr>
            </a:lvl4pPr>
            <a:lvl5pPr marL="2129454" indent="-236606" defTabSz="944782">
              <a:defRPr>
                <a:solidFill>
                  <a:schemeClr val="tx1"/>
                </a:solidFill>
                <a:latin typeface="Arial" charset="0"/>
                <a:ea typeface="ＭＳ Ｐゴシック" pitchFamily="50" charset="-128"/>
              </a:defRPr>
            </a:lvl5pPr>
            <a:lvl6pPr marL="2602666" indent="-236606" defTabSz="944782" eaLnBrk="0" fontAlgn="base" hangingPunct="0">
              <a:spcBef>
                <a:spcPct val="0"/>
              </a:spcBef>
              <a:spcAft>
                <a:spcPct val="0"/>
              </a:spcAft>
              <a:defRPr>
                <a:solidFill>
                  <a:schemeClr val="tx1"/>
                </a:solidFill>
                <a:latin typeface="Arial" charset="0"/>
                <a:ea typeface="ＭＳ Ｐゴシック" pitchFamily="50" charset="-128"/>
              </a:defRPr>
            </a:lvl6pPr>
            <a:lvl7pPr marL="3075878" indent="-236606" defTabSz="944782" eaLnBrk="0" fontAlgn="base" hangingPunct="0">
              <a:spcBef>
                <a:spcPct val="0"/>
              </a:spcBef>
              <a:spcAft>
                <a:spcPct val="0"/>
              </a:spcAft>
              <a:defRPr>
                <a:solidFill>
                  <a:schemeClr val="tx1"/>
                </a:solidFill>
                <a:latin typeface="Arial" charset="0"/>
                <a:ea typeface="ＭＳ Ｐゴシック" pitchFamily="50" charset="-128"/>
              </a:defRPr>
            </a:lvl7pPr>
            <a:lvl8pPr marL="3549090" indent="-236606" defTabSz="944782" eaLnBrk="0" fontAlgn="base" hangingPunct="0">
              <a:spcBef>
                <a:spcPct val="0"/>
              </a:spcBef>
              <a:spcAft>
                <a:spcPct val="0"/>
              </a:spcAft>
              <a:defRPr>
                <a:solidFill>
                  <a:schemeClr val="tx1"/>
                </a:solidFill>
                <a:latin typeface="Arial" charset="0"/>
                <a:ea typeface="ＭＳ Ｐゴシック" pitchFamily="50" charset="-128"/>
              </a:defRPr>
            </a:lvl8pPr>
            <a:lvl9pPr marL="4022302" indent="-236606" defTabSz="944782" eaLnBrk="0" fontAlgn="base" hangingPunct="0">
              <a:spcBef>
                <a:spcPct val="0"/>
              </a:spcBef>
              <a:spcAft>
                <a:spcPct val="0"/>
              </a:spcAft>
              <a:defRPr>
                <a:solidFill>
                  <a:schemeClr val="tx1"/>
                </a:solidFill>
                <a:latin typeface="Arial" charset="0"/>
                <a:ea typeface="ＭＳ Ｐゴシック" pitchFamily="50" charset="-128"/>
              </a:defRPr>
            </a:lvl9pPr>
          </a:lstStyle>
          <a:p>
            <a:fld id="{C5CBEA32-CFE9-4576-A0C4-C0B82BCFF192}" type="slidenum">
              <a:rPr lang="en-US" altLang="ja-JP" smtClean="0">
                <a:latin typeface="Times New Roman" pitchFamily="18" charset="0"/>
              </a:rPr>
              <a:pPr/>
              <a:t>12</a:t>
            </a:fld>
            <a:endParaRPr lang="en-US" altLang="ja-JP">
              <a:latin typeface="Times New Roman" pitchFamily="18" charset="0"/>
            </a:endParaRPr>
          </a:p>
        </p:txBody>
      </p:sp>
      <p:sp>
        <p:nvSpPr>
          <p:cNvPr id="52227" name="Rectangle 2"/>
          <p:cNvSpPr>
            <a:spLocks noGrp="1" noRot="1" noChangeAspect="1" noChangeArrowheads="1" noTextEdit="1"/>
          </p:cNvSpPr>
          <p:nvPr>
            <p:ph type="sldImg"/>
          </p:nvPr>
        </p:nvSpPr>
        <p:spPr>
          <a:xfrm>
            <a:off x="3322638" y="527050"/>
            <a:ext cx="3519487" cy="2640013"/>
          </a:xfrm>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78825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D270975-233A-4AAF-A34D-11DA3EF212E3}" type="slidenum">
              <a:rPr lang="en-US" altLang="ja-JP" smtClean="0"/>
              <a:pPr>
                <a:defRPr/>
              </a:pPr>
              <a:t>‹#›</a:t>
            </a:fld>
            <a:endParaRPr lang="en-US" altLang="ja-JP"/>
          </a:p>
        </p:txBody>
      </p:sp>
    </p:spTree>
    <p:extLst>
      <p:ext uri="{BB962C8B-B14F-4D97-AF65-F5344CB8AC3E}">
        <p14:creationId xmlns:p14="http://schemas.microsoft.com/office/powerpoint/2010/main" val="278129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16216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259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771147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8221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3204450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828898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387555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327185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A8867FC-7D3E-48E0-81C3-FFF73A34F0E4}" type="slidenum">
              <a:rPr lang="en-US" altLang="ja-JP" smtClean="0"/>
              <a:pPr>
                <a:defRPr/>
              </a:pPr>
              <a:t>‹#›</a:t>
            </a:fld>
            <a:endParaRPr lang="en-US" altLang="ja-JP"/>
          </a:p>
        </p:txBody>
      </p:sp>
    </p:spTree>
    <p:extLst>
      <p:ext uri="{BB962C8B-B14F-4D97-AF65-F5344CB8AC3E}">
        <p14:creationId xmlns:p14="http://schemas.microsoft.com/office/powerpoint/2010/main" val="12915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68348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361130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BAD95778-B82C-4FDF-BB40-85A22BBE3038}" type="slidenum">
              <a:rPr lang="en-US" altLang="ja-JP" smtClean="0"/>
              <a:pPr>
                <a:defRPr/>
              </a:pPr>
              <a:t>‹#›</a:t>
            </a:fld>
            <a:endParaRPr lang="en-US" altLang="ja-JP"/>
          </a:p>
        </p:txBody>
      </p:sp>
    </p:spTree>
    <p:extLst>
      <p:ext uri="{BB962C8B-B14F-4D97-AF65-F5344CB8AC3E}">
        <p14:creationId xmlns:p14="http://schemas.microsoft.com/office/powerpoint/2010/main" val="325833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85460F44-123D-4C38-8DC6-34F300EF7815}" type="slidenum">
              <a:rPr lang="en-US" altLang="ja-JP" smtClean="0"/>
              <a:pPr>
                <a:defRPr/>
              </a:pPr>
              <a:t>‹#›</a:t>
            </a:fld>
            <a:endParaRPr lang="en-US" altLang="ja-JP"/>
          </a:p>
        </p:txBody>
      </p:sp>
    </p:spTree>
    <p:extLst>
      <p:ext uri="{BB962C8B-B14F-4D97-AF65-F5344CB8AC3E}">
        <p14:creationId xmlns:p14="http://schemas.microsoft.com/office/powerpoint/2010/main" val="322104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29231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702156A-6277-4F98-ABF1-32247BEDF793}" type="slidenum">
              <a:rPr lang="en-US" altLang="ja-JP" smtClean="0"/>
              <a:pPr>
                <a:defRPr/>
              </a:pPr>
              <a:t>‹#›</a:t>
            </a:fld>
            <a:endParaRPr lang="en-US" altLang="ja-JP"/>
          </a:p>
        </p:txBody>
      </p:sp>
    </p:spTree>
    <p:extLst>
      <p:ext uri="{BB962C8B-B14F-4D97-AF65-F5344CB8AC3E}">
        <p14:creationId xmlns:p14="http://schemas.microsoft.com/office/powerpoint/2010/main" val="219332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E53F6D4-A85F-432F-A4C3-346BD40CC0F4}" type="slidenum">
              <a:rPr lang="en-US" altLang="ja-JP" smtClean="0"/>
              <a:pPr>
                <a:defRPr/>
              </a:pPr>
              <a:t>‹#›</a:t>
            </a:fld>
            <a:endParaRPr lang="en-US" altLang="ja-JP"/>
          </a:p>
        </p:txBody>
      </p:sp>
    </p:spTree>
    <p:extLst>
      <p:ext uri="{BB962C8B-B14F-4D97-AF65-F5344CB8AC3E}">
        <p14:creationId xmlns:p14="http://schemas.microsoft.com/office/powerpoint/2010/main" val="1670120630"/>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customXml" Target="../ink/ink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image" Target="../media/image9.png"/><Relationship Id="rId10" Type="http://schemas.openxmlformats.org/officeDocument/2006/relationships/customXml" Target="../ink/ink2.xml"/><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customXml" Target="../ink/ink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0.pn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customXml" Target="../ink/ink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6.xml"/><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customXml" Target="../ink/ink8.xml"/><Relationship Id="rId4" Type="http://schemas.openxmlformats.org/officeDocument/2006/relationships/image" Target="../media/image15.jpe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5.wdp"/><Relationship Id="rId18" Type="http://schemas.openxmlformats.org/officeDocument/2006/relationships/image" Target="../media/image8.png"/><Relationship Id="rId26" Type="http://schemas.openxmlformats.org/officeDocument/2006/relationships/image" Target="../media/image39.png"/><Relationship Id="rId3" Type="http://schemas.openxmlformats.org/officeDocument/2006/relationships/image" Target="../media/image27.png"/><Relationship Id="rId21" Type="http://schemas.openxmlformats.org/officeDocument/2006/relationships/customXml" Target="../ink/ink13.xml"/><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customXml" Target="../ink/ink11.xml"/><Relationship Id="rId25" Type="http://schemas.openxmlformats.org/officeDocument/2006/relationships/customXml" Target="../ink/ink15.xml"/><Relationship Id="rId2" Type="http://schemas.openxmlformats.org/officeDocument/2006/relationships/notesSlide" Target="../notesSlides/notesSlide16.xml"/><Relationship Id="rId16" Type="http://schemas.openxmlformats.org/officeDocument/2006/relationships/image" Target="../media/image35.png"/><Relationship Id="rId20" Type="http://schemas.openxmlformats.org/officeDocument/2006/relationships/image" Target="../media/image36.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32.jpeg"/><Relationship Id="rId24" Type="http://schemas.openxmlformats.org/officeDocument/2006/relationships/image" Target="../media/image38.png"/><Relationship Id="rId5" Type="http://schemas.openxmlformats.org/officeDocument/2006/relationships/image" Target="../media/image28.png"/><Relationship Id="rId15" Type="http://schemas.openxmlformats.org/officeDocument/2006/relationships/customXml" Target="../ink/ink10.xml"/><Relationship Id="rId23" Type="http://schemas.openxmlformats.org/officeDocument/2006/relationships/customXml" Target="../ink/ink14.xml"/><Relationship Id="rId10" Type="http://schemas.openxmlformats.org/officeDocument/2006/relationships/image" Target="../media/image31.jpeg"/><Relationship Id="rId19" Type="http://schemas.openxmlformats.org/officeDocument/2006/relationships/customXml" Target="../ink/ink12.xml"/><Relationship Id="rId4" Type="http://schemas.microsoft.com/office/2007/relationships/hdphoto" Target="../media/hdphoto2.wdp"/><Relationship Id="rId9" Type="http://schemas.openxmlformats.org/officeDocument/2006/relationships/image" Target="../media/image30.jpeg"/><Relationship Id="rId14" Type="http://schemas.openxmlformats.org/officeDocument/2006/relationships/image" Target="../media/image34.jpeg"/><Relationship Id="rId22"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ustomXml" Target="../ink/ink16.xml"/><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365109"/>
            <a:ext cx="9144000" cy="1432619"/>
          </a:xfrm>
          <a:prstGeom prst="rect">
            <a:avLst/>
          </a:prstGeom>
          <a:solidFill>
            <a:srgbClr val="FCE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0" name="Rectangle 2"/>
          <p:cNvSpPr>
            <a:spLocks noGrp="1" noChangeArrowheads="1"/>
          </p:cNvSpPr>
          <p:nvPr>
            <p:ph type="title" idx="4294967295"/>
          </p:nvPr>
        </p:nvSpPr>
        <p:spPr>
          <a:xfrm>
            <a:off x="250825" y="620713"/>
            <a:ext cx="8893175" cy="2882900"/>
          </a:xfrm>
        </p:spPr>
        <p:txBody>
          <a:bodyPr>
            <a:normAutofit fontScale="90000"/>
          </a:bodyPr>
          <a:lstStyle/>
          <a:p>
            <a:pPr>
              <a:lnSpc>
                <a:spcPct val="150000"/>
              </a:lnSpc>
              <a:defRPr/>
            </a:pPr>
            <a:r>
              <a:rPr lang="ja-JP" altLang="en-US" dirty="0">
                <a:solidFill>
                  <a:srgbClr val="800000"/>
                </a:solidFill>
                <a:latin typeface="AR P新藝体U" panose="040B0A00000000000000" pitchFamily="50" charset="-128"/>
                <a:ea typeface="AR P新藝体U" panose="040B0A00000000000000" pitchFamily="50" charset="-128"/>
              </a:rPr>
              <a:t>　　</a:t>
            </a:r>
            <a:r>
              <a:rPr lang="en-US" altLang="ja-JP" b="1" dirty="0">
                <a:solidFill>
                  <a:srgbClr val="FF7C80"/>
                </a:solidFill>
                <a:latin typeface="メイリオ" panose="020B0604030504040204" pitchFamily="50" charset="-128"/>
                <a:ea typeface="メイリオ" panose="020B0604030504040204" pitchFamily="50" charset="-128"/>
              </a:rPr>
              <a:t>2026</a:t>
            </a:r>
            <a:r>
              <a:rPr lang="ja-JP" altLang="en-US" b="1" dirty="0">
                <a:solidFill>
                  <a:srgbClr val="FF7C80"/>
                </a:solidFill>
                <a:latin typeface="メイリオ" panose="020B0604030504040204" pitchFamily="50" charset="-128"/>
                <a:ea typeface="メイリオ" panose="020B0604030504040204" pitchFamily="50" charset="-128"/>
              </a:rPr>
              <a:t>（令和８）年度</a:t>
            </a:r>
            <a:br>
              <a:rPr lang="ja-JP" altLang="en-US" sz="5400" dirty="0"/>
            </a:br>
            <a:r>
              <a:rPr lang="ja-JP" altLang="en-US" sz="5400" dirty="0"/>
              <a:t>　</a:t>
            </a:r>
            <a:r>
              <a:rPr lang="ja-JP" altLang="en-US" sz="7300" dirty="0">
                <a:solidFill>
                  <a:schemeClr val="accent2">
                    <a:lumMod val="50000"/>
                  </a:schemeClr>
                </a:solidFill>
                <a:latin typeface="+mj-ea"/>
              </a:rPr>
              <a:t>聖母の家学園の</a:t>
            </a:r>
            <a:br>
              <a:rPr lang="en-US" altLang="ja-JP" sz="7300" dirty="0">
                <a:solidFill>
                  <a:schemeClr val="accent2">
                    <a:lumMod val="50000"/>
                  </a:schemeClr>
                </a:solidFill>
                <a:latin typeface="+mj-ea"/>
              </a:rPr>
            </a:br>
            <a:r>
              <a:rPr lang="ja-JP" altLang="en-US" sz="7300" dirty="0">
                <a:solidFill>
                  <a:schemeClr val="accent2">
                    <a:lumMod val="50000"/>
                  </a:schemeClr>
                </a:solidFill>
                <a:latin typeface="+mj-ea"/>
              </a:rPr>
              <a:t>　　　　進路支援</a:t>
            </a:r>
            <a:endParaRPr lang="ja-JP" altLang="en-US" sz="6000" dirty="0">
              <a:solidFill>
                <a:schemeClr val="accent2">
                  <a:lumMod val="50000"/>
                </a:schemeClr>
              </a:solidFill>
              <a:latin typeface="+mj-ea"/>
            </a:endParaRPr>
          </a:p>
        </p:txBody>
      </p:sp>
      <p:sp>
        <p:nvSpPr>
          <p:cNvPr id="6147" name="Rectangle 3" descr="Rectangle: Click to edit Master text styles&#10;Second level&#10;Third level&#10;Fourth level&#10;Fifth level"/>
          <p:cNvSpPr>
            <a:spLocks noGrp="1" noChangeArrowheads="1"/>
          </p:cNvSpPr>
          <p:nvPr>
            <p:ph type="body" sz="half" idx="4294967295"/>
          </p:nvPr>
        </p:nvSpPr>
        <p:spPr>
          <a:xfrm>
            <a:off x="1366838" y="4724400"/>
            <a:ext cx="7777162" cy="1225550"/>
          </a:xfrm>
        </p:spPr>
        <p:txBody>
          <a:bodyPr>
            <a:normAutofit/>
          </a:bodyPr>
          <a:lstStyle/>
          <a:p>
            <a:pPr marL="0" indent="0">
              <a:buNone/>
            </a:pPr>
            <a:r>
              <a:rPr lang="ja-JP" altLang="en-US" sz="2400" dirty="0">
                <a:solidFill>
                  <a:srgbClr val="333300"/>
                </a:solidFill>
              </a:rPr>
              <a:t>　</a:t>
            </a:r>
            <a:r>
              <a:rPr lang="ja-JP" altLang="en-US" sz="2800" dirty="0">
                <a:solidFill>
                  <a:srgbClr val="333300"/>
                </a:solidFill>
              </a:rPr>
              <a:t>　特別支援学校 聖母の家学園　四日市校</a:t>
            </a:r>
            <a:endParaRPr lang="en-US" altLang="ja-JP" sz="2800" dirty="0">
              <a:solidFill>
                <a:srgbClr val="333300"/>
              </a:solidFill>
            </a:endParaRPr>
          </a:p>
          <a:p>
            <a:pPr marL="0" indent="0">
              <a:buNone/>
            </a:pPr>
            <a:r>
              <a:rPr lang="ja-JP" altLang="en-US" sz="2800" dirty="0">
                <a:solidFill>
                  <a:srgbClr val="333300"/>
                </a:solidFill>
              </a:rPr>
              <a:t>　　　　　　　　　　　　　　 進路支援部</a:t>
            </a:r>
          </a:p>
        </p:txBody>
      </p:sp>
    </p:spTree>
    <p:extLst>
      <p:ext uri="{BB962C8B-B14F-4D97-AF65-F5344CB8AC3E}">
        <p14:creationId xmlns:p14="http://schemas.microsoft.com/office/powerpoint/2010/main" val="3969799612"/>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8" y="188640"/>
            <a:ext cx="8640959" cy="792088"/>
          </a:xfrm>
        </p:spPr>
        <p:txBody>
          <a:bodyPr>
            <a:noAutofit/>
          </a:bodyPr>
          <a:lstStyle/>
          <a:p>
            <a:pPr>
              <a:defRPr/>
            </a:pPr>
            <a:r>
              <a:rPr kumimoji="1" lang="ja-JP" altLang="en-US" dirty="0">
                <a:solidFill>
                  <a:srgbClr val="FF3300"/>
                </a:solidFill>
              </a:rPr>
              <a:t>★　学生時代だからこそできること</a:t>
            </a:r>
          </a:p>
        </p:txBody>
      </p:sp>
      <p:sp>
        <p:nvSpPr>
          <p:cNvPr id="3" name="正方形/長方形 2"/>
          <p:cNvSpPr/>
          <p:nvPr/>
        </p:nvSpPr>
        <p:spPr>
          <a:xfrm>
            <a:off x="395536" y="836715"/>
            <a:ext cx="8568952" cy="6063198"/>
          </a:xfrm>
          <a:prstGeom prst="rect">
            <a:avLst/>
          </a:prstGeom>
        </p:spPr>
        <p:txBody>
          <a:bodyPr wrap="square">
            <a:spAutoFit/>
          </a:bodyPr>
          <a:lstStyle/>
          <a:p>
            <a:pPr>
              <a:defRPr/>
            </a:pPr>
            <a:r>
              <a:rPr kumimoji="1" lang="ja-JP" altLang="en-US" sz="2400" dirty="0">
                <a:solidFill>
                  <a:srgbClr val="800000"/>
                </a:solidFill>
              </a:rPr>
              <a:t>■</a:t>
            </a:r>
            <a:r>
              <a:rPr kumimoji="1" lang="ja-JP" altLang="en-US" sz="3200" b="1" dirty="0">
                <a:solidFill>
                  <a:srgbClr val="800000"/>
                </a:solidFill>
              </a:rPr>
              <a:t>自己肯定感・自尊心</a:t>
            </a:r>
            <a:r>
              <a:rPr kumimoji="1" lang="ja-JP" altLang="en-US" sz="3200" dirty="0">
                <a:solidFill>
                  <a:srgbClr val="800000"/>
                </a:solidFill>
              </a:rPr>
              <a:t>を育てる取り組み</a:t>
            </a:r>
            <a:endParaRPr kumimoji="1" lang="en-US" altLang="ja-JP" sz="3200" dirty="0">
              <a:solidFill>
                <a:srgbClr val="800000"/>
              </a:solidFill>
            </a:endParaRPr>
          </a:p>
          <a:p>
            <a:pPr>
              <a:defRPr/>
            </a:pPr>
            <a:endParaRPr kumimoji="1" lang="en-US" altLang="ja-JP" sz="3200" dirty="0">
              <a:solidFill>
                <a:srgbClr val="800000"/>
              </a:solidFill>
            </a:endParaRPr>
          </a:p>
          <a:p>
            <a:pPr>
              <a:defRPr/>
            </a:pPr>
            <a:r>
              <a:rPr lang="ja-JP" altLang="en-US" sz="3200" b="1" u="sng" dirty="0">
                <a:solidFill>
                  <a:srgbClr val="7030A0"/>
                </a:solidFill>
                <a:latin typeface="+mn-ea"/>
              </a:rPr>
              <a:t>集団</a:t>
            </a:r>
            <a:r>
              <a:rPr lang="ja-JP" altLang="en-US" sz="3200" b="1" dirty="0">
                <a:solidFill>
                  <a:srgbClr val="7030A0"/>
                </a:solidFill>
                <a:latin typeface="+mn-ea"/>
              </a:rPr>
              <a:t>で取り組む</a:t>
            </a:r>
            <a:r>
              <a:rPr lang="en-US" altLang="ja-JP" sz="3200" b="1" dirty="0">
                <a:solidFill>
                  <a:srgbClr val="7030A0"/>
                </a:solidFill>
                <a:latin typeface="+mn-ea"/>
              </a:rPr>
              <a:t>『</a:t>
            </a:r>
            <a:r>
              <a:rPr lang="ja-JP" altLang="en-US" sz="3200" b="1" dirty="0">
                <a:solidFill>
                  <a:srgbClr val="7030A0"/>
                </a:solidFill>
                <a:latin typeface="+mn-ea"/>
              </a:rPr>
              <a:t>教科学習や行事</a:t>
            </a:r>
            <a:r>
              <a:rPr lang="en-US" altLang="ja-JP" sz="3200" b="1" dirty="0">
                <a:solidFill>
                  <a:srgbClr val="7030A0"/>
                </a:solidFill>
                <a:latin typeface="+mn-ea"/>
              </a:rPr>
              <a:t>』</a:t>
            </a:r>
          </a:p>
          <a:p>
            <a:pPr>
              <a:defRPr/>
            </a:pPr>
            <a:endParaRPr lang="en-US" altLang="ja-JP" sz="3200" b="1" dirty="0">
              <a:solidFill>
                <a:srgbClr val="7030A0"/>
              </a:solidFill>
              <a:latin typeface="+mn-ea"/>
            </a:endParaRPr>
          </a:p>
          <a:p>
            <a:pPr>
              <a:defRPr/>
            </a:pPr>
            <a:r>
              <a:rPr lang="ja-JP" altLang="en-US" sz="2600" dirty="0">
                <a:latin typeface="+mj-ea"/>
                <a:ea typeface="+mj-ea"/>
              </a:rPr>
              <a:t>①校外学習などの実体験を伴った多角的な取り組み</a:t>
            </a:r>
            <a:endParaRPr lang="en-US" altLang="ja-JP" sz="2600" dirty="0">
              <a:latin typeface="+mj-ea"/>
              <a:ea typeface="+mj-ea"/>
            </a:endParaRPr>
          </a:p>
          <a:p>
            <a:pPr>
              <a:defRPr/>
            </a:pPr>
            <a:r>
              <a:rPr lang="ja-JP" altLang="en-US" sz="2600" dirty="0">
                <a:latin typeface="+mj-ea"/>
                <a:ea typeface="+mj-ea"/>
              </a:rPr>
              <a:t>　興味関心、意欲、経験、考える力、自己表現</a:t>
            </a:r>
            <a:endParaRPr lang="en-US" altLang="ja-JP" sz="2600" dirty="0">
              <a:latin typeface="+mj-ea"/>
              <a:ea typeface="+mj-ea"/>
            </a:endParaRPr>
          </a:p>
          <a:p>
            <a:pPr>
              <a:defRPr/>
            </a:pPr>
            <a:r>
              <a:rPr lang="ja-JP" altLang="en-US" sz="2600" dirty="0">
                <a:latin typeface="+mj-ea"/>
                <a:ea typeface="+mj-ea"/>
              </a:rPr>
              <a:t>②失敗体験の中で自分を見つめ直し、成功体験の中で</a:t>
            </a:r>
            <a:endParaRPr lang="en-US" altLang="ja-JP" sz="2600" dirty="0">
              <a:latin typeface="+mj-ea"/>
              <a:ea typeface="+mj-ea"/>
            </a:endParaRPr>
          </a:p>
          <a:p>
            <a:pPr>
              <a:defRPr/>
            </a:pPr>
            <a:r>
              <a:rPr lang="en-US" altLang="ja-JP" sz="2600" dirty="0">
                <a:latin typeface="+mj-ea"/>
                <a:ea typeface="+mj-ea"/>
              </a:rPr>
              <a:t>     </a:t>
            </a:r>
            <a:r>
              <a:rPr lang="ja-JP" altLang="en-US" sz="2600" dirty="0">
                <a:latin typeface="+mj-ea"/>
                <a:ea typeface="+mj-ea"/>
              </a:rPr>
              <a:t>自信を付けていくこと！</a:t>
            </a:r>
            <a:endParaRPr lang="en-US" altLang="ja-JP" sz="2600" dirty="0">
              <a:latin typeface="+mj-ea"/>
              <a:ea typeface="+mj-ea"/>
            </a:endParaRPr>
          </a:p>
          <a:p>
            <a:pPr>
              <a:defRPr/>
            </a:pPr>
            <a:r>
              <a:rPr lang="ja-JP" altLang="en-US" sz="2600" dirty="0">
                <a:latin typeface="+mj-ea"/>
                <a:ea typeface="+mj-ea"/>
              </a:rPr>
              <a:t>③友だちや仲間との集団での取り組み→思い出作り</a:t>
            </a:r>
            <a:endParaRPr lang="en-US" altLang="ja-JP" sz="2600" dirty="0">
              <a:latin typeface="+mj-ea"/>
              <a:ea typeface="+mj-ea"/>
            </a:endParaRPr>
          </a:p>
          <a:p>
            <a:pPr>
              <a:defRPr/>
            </a:pPr>
            <a:r>
              <a:rPr lang="ja-JP" altLang="en-US" sz="2600" dirty="0">
                <a:latin typeface="+mj-ea"/>
                <a:ea typeface="+mj-ea"/>
              </a:rPr>
              <a:t>　 コミュニケーション力の向上</a:t>
            </a:r>
            <a:endParaRPr lang="en-US" altLang="ja-JP" sz="2600" dirty="0">
              <a:latin typeface="+mj-ea"/>
              <a:ea typeface="+mj-ea"/>
            </a:endParaRPr>
          </a:p>
          <a:p>
            <a:pPr>
              <a:defRPr/>
            </a:pPr>
            <a:r>
              <a:rPr lang="ja-JP" altLang="en-US" sz="2600" dirty="0">
                <a:latin typeface="+mj-ea"/>
                <a:ea typeface="+mj-ea"/>
              </a:rPr>
              <a:t>④働き続ける“生活”を支える力</a:t>
            </a:r>
            <a:endParaRPr lang="en-US" altLang="ja-JP" sz="2600" dirty="0">
              <a:latin typeface="+mj-ea"/>
              <a:ea typeface="+mj-ea"/>
            </a:endParaRPr>
          </a:p>
          <a:p>
            <a:pPr>
              <a:defRPr/>
            </a:pPr>
            <a:r>
              <a:rPr lang="ja-JP" altLang="en-US" sz="2600" dirty="0">
                <a:latin typeface="+mj-ea"/>
                <a:ea typeface="+mj-ea"/>
              </a:rPr>
              <a:t>　</a:t>
            </a:r>
            <a:r>
              <a:rPr lang="en-US" altLang="ja-JP" sz="2600" dirty="0">
                <a:latin typeface="+mj-ea"/>
                <a:ea typeface="+mj-ea"/>
              </a:rPr>
              <a:t>『</a:t>
            </a:r>
            <a:r>
              <a:rPr lang="ja-JP" altLang="en-US" sz="2600" dirty="0">
                <a:latin typeface="+mj-ea"/>
                <a:ea typeface="+mj-ea"/>
              </a:rPr>
              <a:t>働く目的や余暇の充実（ストレスとの付き合い方</a:t>
            </a:r>
            <a:r>
              <a:rPr lang="en-US" altLang="ja-JP" sz="2600" dirty="0">
                <a:latin typeface="+mj-ea"/>
                <a:ea typeface="+mj-ea"/>
              </a:rPr>
              <a:t>』</a:t>
            </a:r>
          </a:p>
          <a:p>
            <a:pPr>
              <a:defRPr/>
            </a:pPr>
            <a:r>
              <a:rPr lang="ja-JP" altLang="en-US" sz="2800" dirty="0">
                <a:latin typeface="+mj-ea"/>
                <a:ea typeface="+mj-ea"/>
              </a:rPr>
              <a:t>　</a:t>
            </a:r>
            <a:endParaRPr lang="en-US" altLang="ja-JP" sz="2800" dirty="0">
              <a:latin typeface="+mj-ea"/>
              <a:ea typeface="+mj-ea"/>
            </a:endParaRPr>
          </a:p>
          <a:p>
            <a:pPr>
              <a:defRPr/>
            </a:pPr>
            <a:endParaRPr lang="en-US" altLang="ja-JP" sz="2400" b="1" dirty="0">
              <a:solidFill>
                <a:srgbClr val="002060"/>
              </a:solidFill>
              <a:latin typeface="+mj-ea"/>
              <a:ea typeface="+mj-ea"/>
            </a:endParaRPr>
          </a:p>
        </p:txBody>
      </p:sp>
    </p:spTree>
    <p:extLst>
      <p:ext uri="{BB962C8B-B14F-4D97-AF65-F5344CB8AC3E}">
        <p14:creationId xmlns:p14="http://schemas.microsoft.com/office/powerpoint/2010/main" val="371013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357188"/>
            <a:ext cx="7129463" cy="608012"/>
          </a:xfrm>
        </p:spPr>
        <p:txBody>
          <a:bodyPr>
            <a:noAutofit/>
          </a:bodyPr>
          <a:lstStyle/>
          <a:p>
            <a:pPr>
              <a:defRPr/>
            </a:pPr>
            <a:r>
              <a:rPr lang="ja-JP" altLang="en-US" dirty="0">
                <a:solidFill>
                  <a:srgbClr val="002060"/>
                </a:solidFill>
              </a:rPr>
              <a:t>● 卒業・修了後のアフターケア</a:t>
            </a:r>
          </a:p>
        </p:txBody>
      </p:sp>
      <p:sp>
        <p:nvSpPr>
          <p:cNvPr id="13315" name="Rectangle 3" descr="Rectangle: Click to edit Master text styles&#10;Second level&#10;Third level&#10;Fourth level&#10;Fifth level"/>
          <p:cNvSpPr>
            <a:spLocks noGrp="1" noChangeArrowheads="1"/>
          </p:cNvSpPr>
          <p:nvPr>
            <p:ph type="body" idx="4294967295"/>
          </p:nvPr>
        </p:nvSpPr>
        <p:spPr>
          <a:xfrm>
            <a:off x="0" y="1912938"/>
            <a:ext cx="8713788" cy="4551362"/>
          </a:xfrm>
        </p:spPr>
        <p:txBody>
          <a:bodyPr>
            <a:normAutofit fontScale="92500"/>
          </a:bodyPr>
          <a:lstStyle/>
          <a:p>
            <a:pPr eaLnBrk="1" hangingPunct="1">
              <a:buFont typeface="Wingdings" pitchFamily="2" charset="2"/>
              <a:buNone/>
            </a:pPr>
            <a:r>
              <a:rPr lang="ja-JP" altLang="en-US" sz="2800" dirty="0">
                <a:solidFill>
                  <a:srgbClr val="FF3300"/>
                </a:solidFill>
                <a:latin typeface="+mj-ea"/>
                <a:ea typeface="+mj-ea"/>
              </a:rPr>
              <a:t>・卒業・修了生の状況把握</a:t>
            </a:r>
          </a:p>
          <a:p>
            <a:pPr eaLnBrk="1" hangingPunct="1">
              <a:buFont typeface="Wingdings" pitchFamily="2" charset="2"/>
              <a:buNone/>
            </a:pPr>
            <a:r>
              <a:rPr lang="ja-JP" altLang="en-US" sz="2800" dirty="0">
                <a:latin typeface="+mj-ea"/>
                <a:ea typeface="+mj-ea"/>
              </a:rPr>
              <a:t>  </a:t>
            </a:r>
            <a:r>
              <a:rPr lang="ja-JP" altLang="en-US" sz="2800" dirty="0">
                <a:solidFill>
                  <a:schemeClr val="tx1">
                    <a:lumMod val="95000"/>
                    <a:lumOff val="5000"/>
                  </a:schemeClr>
                </a:solidFill>
                <a:latin typeface="+mj-ea"/>
                <a:ea typeface="+mj-ea"/>
              </a:rPr>
              <a:t>職場訪問・保護者との連絡・同窓会・</a:t>
            </a:r>
            <a:endParaRPr lang="en-US" altLang="ja-JP" sz="2800" dirty="0">
              <a:solidFill>
                <a:schemeClr val="tx1">
                  <a:lumMod val="95000"/>
                  <a:lumOff val="5000"/>
                </a:schemeClr>
              </a:solidFill>
              <a:latin typeface="+mj-ea"/>
              <a:ea typeface="+mj-ea"/>
            </a:endParaRPr>
          </a:p>
          <a:p>
            <a:pPr eaLnBrk="1" hangingPunct="1">
              <a:buFont typeface="Wingdings" pitchFamily="2" charset="2"/>
              <a:buNone/>
            </a:pPr>
            <a:r>
              <a:rPr lang="ja-JP" altLang="en-US" sz="2800" dirty="0">
                <a:solidFill>
                  <a:schemeClr val="tx1">
                    <a:lumMod val="95000"/>
                    <a:lumOff val="5000"/>
                  </a:schemeClr>
                </a:solidFill>
                <a:latin typeface="+mj-ea"/>
                <a:ea typeface="+mj-ea"/>
              </a:rPr>
              <a:t>　余暇活動支援事業</a:t>
            </a:r>
            <a:r>
              <a:rPr lang="ja-JP" altLang="en-US" dirty="0">
                <a:solidFill>
                  <a:schemeClr val="tx1">
                    <a:lumMod val="95000"/>
                    <a:lumOff val="5000"/>
                  </a:schemeClr>
                </a:solidFill>
                <a:latin typeface="+mj-ea"/>
                <a:ea typeface="+mj-ea"/>
              </a:rPr>
              <a:t>（マイムマイム・マリアバンド）</a:t>
            </a:r>
            <a:r>
              <a:rPr lang="ja-JP" altLang="en-US" sz="2800" dirty="0">
                <a:solidFill>
                  <a:schemeClr val="tx1">
                    <a:lumMod val="95000"/>
                    <a:lumOff val="5000"/>
                  </a:schemeClr>
                </a:solidFill>
                <a:latin typeface="+mj-ea"/>
                <a:ea typeface="+mj-ea"/>
              </a:rPr>
              <a:t>などでの把握</a:t>
            </a:r>
          </a:p>
          <a:p>
            <a:pPr eaLnBrk="1" hangingPunct="1">
              <a:buFont typeface="Wingdings" pitchFamily="2" charset="2"/>
              <a:buNone/>
            </a:pPr>
            <a:r>
              <a:rPr lang="ja-JP" altLang="en-US" sz="2800" dirty="0">
                <a:solidFill>
                  <a:srgbClr val="FF3300"/>
                </a:solidFill>
                <a:latin typeface="+mj-ea"/>
                <a:ea typeface="+mj-ea"/>
              </a:rPr>
              <a:t>・個別移行支援計画に沿っての支援</a:t>
            </a:r>
          </a:p>
          <a:p>
            <a:pPr eaLnBrk="1" hangingPunct="1">
              <a:buFont typeface="Wingdings" pitchFamily="2" charset="2"/>
              <a:buNone/>
            </a:pPr>
            <a:r>
              <a:rPr lang="ja-JP" altLang="en-US" sz="2800" dirty="0">
                <a:solidFill>
                  <a:srgbClr val="002060"/>
                </a:solidFill>
                <a:latin typeface="+mj-ea"/>
                <a:ea typeface="+mj-ea"/>
              </a:rPr>
              <a:t>     </a:t>
            </a:r>
            <a:r>
              <a:rPr lang="ja-JP" altLang="en-US" sz="2800" dirty="0">
                <a:solidFill>
                  <a:schemeClr val="tx1">
                    <a:lumMod val="95000"/>
                    <a:lumOff val="5000"/>
                  </a:schemeClr>
                </a:solidFill>
                <a:latin typeface="+mj-ea"/>
                <a:ea typeface="+mj-ea"/>
              </a:rPr>
              <a:t>就労先・福祉課・支援センター・計画相談員などとの連携により、今後の課題を整理</a:t>
            </a:r>
          </a:p>
          <a:p>
            <a:pPr eaLnBrk="1" hangingPunct="1">
              <a:buFont typeface="Wingdings" pitchFamily="2" charset="2"/>
              <a:buNone/>
            </a:pPr>
            <a:r>
              <a:rPr lang="ja-JP" altLang="en-US" sz="2800" dirty="0">
                <a:solidFill>
                  <a:srgbClr val="FF3300"/>
                </a:solidFill>
                <a:latin typeface="+mj-ea"/>
                <a:ea typeface="+mj-ea"/>
              </a:rPr>
              <a:t>・</a:t>
            </a:r>
            <a:r>
              <a:rPr lang="en-US" altLang="ja-JP" sz="2800" dirty="0">
                <a:solidFill>
                  <a:srgbClr val="FF3300"/>
                </a:solidFill>
                <a:latin typeface="+mj-ea"/>
                <a:ea typeface="+mj-ea"/>
              </a:rPr>
              <a:t>『</a:t>
            </a:r>
            <a:r>
              <a:rPr lang="ja-JP" altLang="en-US" sz="2800" dirty="0">
                <a:solidFill>
                  <a:srgbClr val="FF3300"/>
                </a:solidFill>
                <a:latin typeface="+mj-ea"/>
                <a:ea typeface="+mj-ea"/>
              </a:rPr>
              <a:t>教育生活支援センターふれあい</a:t>
            </a:r>
            <a:r>
              <a:rPr lang="en-US" altLang="ja-JP" sz="2800" dirty="0">
                <a:solidFill>
                  <a:srgbClr val="FF3300"/>
                </a:solidFill>
                <a:latin typeface="+mj-ea"/>
                <a:ea typeface="+mj-ea"/>
              </a:rPr>
              <a:t>』</a:t>
            </a:r>
            <a:r>
              <a:rPr lang="ja-JP" altLang="en-US" sz="2800" dirty="0">
                <a:solidFill>
                  <a:srgbClr val="FF3300"/>
                </a:solidFill>
                <a:latin typeface="+mj-ea"/>
                <a:ea typeface="+mj-ea"/>
              </a:rPr>
              <a:t>との連携</a:t>
            </a:r>
            <a:endParaRPr lang="en-US" altLang="ja-JP" sz="2800" dirty="0">
              <a:solidFill>
                <a:srgbClr val="FF3300"/>
              </a:solidFill>
              <a:latin typeface="+mj-ea"/>
              <a:ea typeface="+mj-ea"/>
            </a:endParaRPr>
          </a:p>
          <a:p>
            <a:pPr marL="0" indent="0" algn="ctr">
              <a:buNone/>
            </a:pPr>
            <a:r>
              <a:rPr lang="ja-JP" altLang="en-US" sz="2800" dirty="0">
                <a:latin typeface="+mj-ea"/>
                <a:ea typeface="+mj-ea"/>
              </a:rPr>
              <a:t>     </a:t>
            </a:r>
            <a:r>
              <a:rPr lang="ja-JP" altLang="en-US" sz="2800" dirty="0">
                <a:solidFill>
                  <a:schemeClr val="tx1">
                    <a:lumMod val="95000"/>
                    <a:lumOff val="5000"/>
                  </a:schemeClr>
                </a:solidFill>
                <a:latin typeface="+mj-ea"/>
                <a:ea typeface="+mj-ea"/>
              </a:rPr>
              <a:t>何年経っても変わらない、在学時代を知っている職員が末永く社会生活を支援します。</a:t>
            </a:r>
            <a:r>
              <a:rPr lang="ja-JP" altLang="en-US" sz="1600" b="1" dirty="0">
                <a:solidFill>
                  <a:srgbClr val="002060"/>
                </a:solidFill>
                <a:latin typeface="+mj-ea"/>
                <a:ea typeface="+mj-ea"/>
              </a:rPr>
              <a:t>公立学校は基本３年間</a:t>
            </a:r>
            <a:endParaRPr lang="ja-JP" altLang="en-US" sz="2000" b="1" dirty="0">
              <a:solidFill>
                <a:srgbClr val="002060"/>
              </a:solidFill>
              <a:latin typeface="+mj-ea"/>
              <a:ea typeface="+mj-ea"/>
            </a:endParaRPr>
          </a:p>
        </p:txBody>
      </p:sp>
      <p:sp>
        <p:nvSpPr>
          <p:cNvPr id="2" name="正方形/長方形 1"/>
          <p:cNvSpPr/>
          <p:nvPr/>
        </p:nvSpPr>
        <p:spPr>
          <a:xfrm>
            <a:off x="611560" y="1177589"/>
            <a:ext cx="7704856" cy="523220"/>
          </a:xfrm>
          <a:prstGeom prst="rect">
            <a:avLst/>
          </a:prstGeom>
        </p:spPr>
        <p:txBody>
          <a:bodyPr wrap="square">
            <a:spAutoFit/>
          </a:bodyPr>
          <a:lstStyle/>
          <a:p>
            <a:pPr>
              <a:defRPr/>
            </a:pPr>
            <a:r>
              <a:rPr lang="ja-JP" altLang="en-US" sz="2800" b="1" dirty="0">
                <a:solidFill>
                  <a:srgbClr val="C00000"/>
                </a:solidFill>
                <a:latin typeface="+mn-ea"/>
              </a:rPr>
              <a:t>～変わらない、よく知っている先生と末永く～</a:t>
            </a:r>
            <a:endParaRPr lang="en-US" altLang="ja-JP" sz="2800" b="1" dirty="0">
              <a:solidFill>
                <a:srgbClr val="C00000"/>
              </a:solidFill>
              <a:latin typeface="+mn-ea"/>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 y="1124744"/>
            <a:ext cx="8999985" cy="5400600"/>
          </a:xfrm>
        </p:spPr>
        <p:txBody>
          <a:bodyPr>
            <a:noAutofit/>
          </a:bodyPr>
          <a:lstStyle/>
          <a:p>
            <a:pPr>
              <a:defRPr/>
            </a:pPr>
            <a:r>
              <a:rPr lang="ja-JP" altLang="en-US" sz="6600" dirty="0">
                <a:solidFill>
                  <a:srgbClr val="FF3300"/>
                </a:solidFill>
              </a:rPr>
              <a:t>② 進路に直接関わる</a:t>
            </a:r>
            <a:br>
              <a:rPr lang="en-US" altLang="ja-JP" sz="6600" dirty="0">
                <a:solidFill>
                  <a:srgbClr val="FF3300"/>
                </a:solidFill>
              </a:rPr>
            </a:br>
            <a:r>
              <a:rPr lang="ja-JP" altLang="en-US" sz="6600" dirty="0">
                <a:solidFill>
                  <a:srgbClr val="FF3300"/>
                </a:solidFill>
              </a:rPr>
              <a:t>　 学習活動</a:t>
            </a:r>
            <a:br>
              <a:rPr lang="en-US" altLang="ja-JP" sz="6600" dirty="0">
                <a:solidFill>
                  <a:srgbClr val="FF3300"/>
                </a:solidFill>
              </a:rPr>
            </a:br>
            <a:r>
              <a:rPr lang="ja-JP" altLang="en-US" sz="2400" dirty="0">
                <a:solidFill>
                  <a:srgbClr val="C00000"/>
                </a:solidFill>
              </a:rPr>
              <a:t> </a:t>
            </a:r>
            <a:br>
              <a:rPr lang="en-US" altLang="ja-JP" sz="2400" dirty="0">
                <a:solidFill>
                  <a:srgbClr val="C00000"/>
                </a:solidFill>
              </a:rPr>
            </a:br>
            <a:r>
              <a:rPr lang="ja-JP" altLang="en-US" sz="2400" dirty="0">
                <a:solidFill>
                  <a:srgbClr val="006600"/>
                </a:solidFill>
              </a:rPr>
              <a:t>　</a:t>
            </a:r>
            <a:r>
              <a:rPr lang="en-US" altLang="ja-JP" sz="2400" dirty="0">
                <a:solidFill>
                  <a:srgbClr val="006600"/>
                </a:solidFill>
              </a:rPr>
              <a:t>※</a:t>
            </a:r>
            <a:r>
              <a:rPr lang="ja-JP" altLang="en-US" sz="2400" dirty="0">
                <a:solidFill>
                  <a:srgbClr val="006600"/>
                </a:solidFill>
              </a:rPr>
              <a:t>小・中学部の校外学習や総合的な学習の時間</a:t>
            </a:r>
            <a:br>
              <a:rPr lang="en-US" altLang="ja-JP" sz="2400" dirty="0">
                <a:solidFill>
                  <a:srgbClr val="006600"/>
                </a:solidFill>
              </a:rPr>
            </a:br>
            <a:r>
              <a:rPr lang="ja-JP" altLang="en-US" sz="2400" dirty="0">
                <a:solidFill>
                  <a:srgbClr val="006600"/>
                </a:solidFill>
              </a:rPr>
              <a:t>　　高等部本科の労働や余暇活動、おしゃれ講座</a:t>
            </a:r>
            <a:br>
              <a:rPr lang="en-US" altLang="ja-JP" sz="2400" dirty="0">
                <a:solidFill>
                  <a:srgbClr val="006600"/>
                </a:solidFill>
              </a:rPr>
            </a:br>
            <a:r>
              <a:rPr lang="ja-JP" altLang="en-US" sz="2400" dirty="0">
                <a:solidFill>
                  <a:srgbClr val="006600"/>
                </a:solidFill>
              </a:rPr>
              <a:t>　　専攻科１、２年生の経済、総合、テーブルマナー講習</a:t>
            </a:r>
            <a:br>
              <a:rPr lang="en-US" altLang="ja-JP" sz="2400" dirty="0">
                <a:solidFill>
                  <a:srgbClr val="006600"/>
                </a:solidFill>
              </a:rPr>
            </a:br>
            <a:r>
              <a:rPr lang="ja-JP" altLang="en-US" sz="2400" dirty="0">
                <a:solidFill>
                  <a:srgbClr val="006600"/>
                </a:solidFill>
              </a:rPr>
              <a:t>　　専攻科３、４年生のスキルアップやワークトレーニング</a:t>
            </a:r>
            <a:br>
              <a:rPr lang="en-US" altLang="ja-JP" sz="2400" dirty="0">
                <a:solidFill>
                  <a:srgbClr val="006600"/>
                </a:solidFill>
              </a:rPr>
            </a:br>
            <a:r>
              <a:rPr lang="ja-JP" altLang="en-US" sz="2400" dirty="0">
                <a:solidFill>
                  <a:srgbClr val="006600"/>
                </a:solidFill>
              </a:rPr>
              <a:t>　　　　　　　　　　　　　　　　　　　　　　　　　など</a:t>
            </a:r>
            <a:br>
              <a:rPr lang="en-US" altLang="ja-JP" sz="2400" dirty="0">
                <a:solidFill>
                  <a:srgbClr val="006600"/>
                </a:solidFill>
              </a:rPr>
            </a:br>
            <a:r>
              <a:rPr lang="ja-JP" altLang="en-US" sz="2400" dirty="0">
                <a:solidFill>
                  <a:srgbClr val="006600"/>
                </a:solidFill>
              </a:rPr>
              <a:t>　　各学部毎の進路に関わる取り組みは、この後の学部懇談</a:t>
            </a:r>
            <a:br>
              <a:rPr lang="en-US" altLang="ja-JP" sz="2400" dirty="0">
                <a:solidFill>
                  <a:srgbClr val="006600"/>
                </a:solidFill>
              </a:rPr>
            </a:br>
            <a:r>
              <a:rPr lang="ja-JP" altLang="en-US" sz="2400" dirty="0">
                <a:solidFill>
                  <a:srgbClr val="006600"/>
                </a:solidFill>
              </a:rPr>
              <a:t>　　で説明があると思います。</a:t>
            </a:r>
          </a:p>
        </p:txBody>
      </p:sp>
    </p:spTree>
    <p:extLst>
      <p:ext uri="{BB962C8B-B14F-4D97-AF65-F5344CB8AC3E}">
        <p14:creationId xmlns:p14="http://schemas.microsoft.com/office/powerpoint/2010/main" val="4126340717"/>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22250"/>
            <a:ext cx="8964613" cy="685800"/>
          </a:xfrm>
        </p:spPr>
        <p:txBody>
          <a:bodyPr>
            <a:normAutofit fontScale="90000"/>
          </a:bodyPr>
          <a:lstStyle/>
          <a:p>
            <a:pPr>
              <a:defRPr/>
            </a:pPr>
            <a:r>
              <a:rPr lang="ja-JP" altLang="en-US" sz="4000" dirty="0">
                <a:solidFill>
                  <a:srgbClr val="FFFF00"/>
                </a:solidFill>
              </a:rPr>
              <a:t>　</a:t>
            </a:r>
            <a:r>
              <a:rPr lang="ja-JP" altLang="en-US" sz="4000" dirty="0">
                <a:solidFill>
                  <a:srgbClr val="FF3300"/>
                </a:solidFill>
              </a:rPr>
              <a:t>校内実習</a:t>
            </a:r>
            <a:r>
              <a:rPr lang="ja-JP" altLang="en-US" sz="2200" dirty="0">
                <a:solidFill>
                  <a:schemeClr val="tx1"/>
                </a:solidFill>
              </a:rPr>
              <a:t>（</a:t>
            </a:r>
            <a:r>
              <a:rPr lang="en-US" altLang="ja-JP" sz="2200" dirty="0">
                <a:solidFill>
                  <a:schemeClr val="tx1"/>
                </a:solidFill>
              </a:rPr>
              <a:t>5</a:t>
            </a:r>
            <a:r>
              <a:rPr lang="ja-JP" altLang="en-US" sz="2200" dirty="0">
                <a:solidFill>
                  <a:schemeClr val="tx1"/>
                </a:solidFill>
              </a:rPr>
              <a:t>月</a:t>
            </a:r>
            <a:r>
              <a:rPr lang="en-US" altLang="ja-JP" sz="2200" dirty="0">
                <a:solidFill>
                  <a:schemeClr val="tx1"/>
                </a:solidFill>
              </a:rPr>
              <a:t>25</a:t>
            </a:r>
            <a:r>
              <a:rPr lang="ja-JP" altLang="en-US" sz="2200" dirty="0">
                <a:solidFill>
                  <a:schemeClr val="tx1"/>
                </a:solidFill>
              </a:rPr>
              <a:t>～</a:t>
            </a:r>
            <a:r>
              <a:rPr lang="en-US" altLang="ja-JP" sz="2200" dirty="0">
                <a:solidFill>
                  <a:schemeClr val="tx1"/>
                </a:solidFill>
              </a:rPr>
              <a:t>29</a:t>
            </a:r>
            <a:r>
              <a:rPr lang="ja-JP" altLang="en-US" sz="2200" dirty="0">
                <a:solidFill>
                  <a:schemeClr val="tx1"/>
                </a:solidFill>
              </a:rPr>
              <a:t>日、</a:t>
            </a:r>
            <a:r>
              <a:rPr lang="en-US" altLang="ja-JP" sz="2200" dirty="0">
                <a:solidFill>
                  <a:schemeClr val="tx1"/>
                </a:solidFill>
              </a:rPr>
              <a:t>9</a:t>
            </a:r>
            <a:r>
              <a:rPr lang="ja-JP" altLang="en-US" sz="2200" dirty="0">
                <a:solidFill>
                  <a:schemeClr val="tx1"/>
                </a:solidFill>
              </a:rPr>
              <a:t>月</a:t>
            </a:r>
            <a:r>
              <a:rPr lang="en-US" altLang="ja-JP" sz="2200" dirty="0">
                <a:solidFill>
                  <a:schemeClr val="tx1"/>
                </a:solidFill>
              </a:rPr>
              <a:t>29</a:t>
            </a:r>
            <a:r>
              <a:rPr lang="ja-JP" altLang="en-US" sz="2200" dirty="0">
                <a:solidFill>
                  <a:schemeClr val="tx1"/>
                </a:solidFill>
              </a:rPr>
              <a:t>日～</a:t>
            </a:r>
            <a:r>
              <a:rPr lang="en-US" altLang="ja-JP" sz="2200" dirty="0">
                <a:solidFill>
                  <a:schemeClr val="tx1"/>
                </a:solidFill>
              </a:rPr>
              <a:t>10</a:t>
            </a:r>
            <a:r>
              <a:rPr lang="ja-JP" altLang="en-US" sz="2200" dirty="0">
                <a:solidFill>
                  <a:schemeClr val="tx1"/>
                </a:solidFill>
              </a:rPr>
              <a:t>月</a:t>
            </a:r>
            <a:r>
              <a:rPr lang="en-US" altLang="ja-JP" sz="2200" dirty="0">
                <a:solidFill>
                  <a:schemeClr val="tx1"/>
                </a:solidFill>
              </a:rPr>
              <a:t>2</a:t>
            </a:r>
            <a:r>
              <a:rPr lang="ja-JP" altLang="en-US" sz="2200" dirty="0">
                <a:solidFill>
                  <a:schemeClr val="tx1"/>
                </a:solidFill>
              </a:rPr>
              <a:t>日　２期実施）</a:t>
            </a:r>
          </a:p>
        </p:txBody>
      </p:sp>
      <p:sp>
        <p:nvSpPr>
          <p:cNvPr id="25603" name="Rectangle 3" descr="Rectangle: Click to edit Master text styles&#10;Second level&#10;Third level&#10;Fourth level&#10;Fifth level"/>
          <p:cNvSpPr>
            <a:spLocks noGrp="1" noChangeArrowheads="1"/>
          </p:cNvSpPr>
          <p:nvPr>
            <p:ph type="body" idx="4294967295"/>
          </p:nvPr>
        </p:nvSpPr>
        <p:spPr>
          <a:xfrm>
            <a:off x="0" y="836613"/>
            <a:ext cx="8858250" cy="1873250"/>
          </a:xfrm>
        </p:spPr>
        <p:txBody>
          <a:bodyPr rtlCol="0">
            <a:normAutofit fontScale="92500"/>
          </a:bodyPr>
          <a:lstStyle/>
          <a:p>
            <a:pPr>
              <a:lnSpc>
                <a:spcPct val="90000"/>
              </a:lnSpc>
              <a:buNone/>
              <a:defRPr/>
            </a:pPr>
            <a:r>
              <a:rPr lang="ja-JP" altLang="en-US" sz="2000" dirty="0"/>
              <a:t>　　</a:t>
            </a:r>
            <a:r>
              <a:rPr lang="ja-JP" altLang="en-US" sz="2400" dirty="0">
                <a:solidFill>
                  <a:schemeClr val="tx1"/>
                </a:solidFill>
              </a:rPr>
              <a:t>校内実習は、</a:t>
            </a:r>
            <a:r>
              <a:rPr lang="ja-JP" altLang="en-US" sz="2400" b="1" u="sng" dirty="0">
                <a:solidFill>
                  <a:schemeClr val="tx1"/>
                </a:solidFill>
              </a:rPr>
              <a:t>高等部本科</a:t>
            </a:r>
            <a:r>
              <a:rPr lang="ja-JP" altLang="en-US" sz="2400" dirty="0">
                <a:solidFill>
                  <a:schemeClr val="tx1"/>
                </a:solidFill>
              </a:rPr>
              <a:t>の取り組みです。「働く活動」を位置づけるため、職場実習と並行して実施しています。</a:t>
            </a:r>
            <a:endParaRPr lang="en-US" altLang="ja-JP" sz="2400" dirty="0">
              <a:solidFill>
                <a:schemeClr val="tx1"/>
              </a:solidFill>
            </a:endParaRPr>
          </a:p>
          <a:p>
            <a:pPr>
              <a:lnSpc>
                <a:spcPct val="90000"/>
              </a:lnSpc>
              <a:buNone/>
              <a:defRPr/>
            </a:pPr>
            <a:r>
              <a:rPr lang="ja-JP" altLang="en-US" sz="2400" dirty="0">
                <a:solidFill>
                  <a:schemeClr val="tx1"/>
                </a:solidFill>
              </a:rPr>
              <a:t>　　同じ仲間と見通しを持ちやすい活動を継続して行います。</a:t>
            </a:r>
          </a:p>
          <a:p>
            <a:pPr>
              <a:lnSpc>
                <a:spcPct val="90000"/>
              </a:lnSpc>
              <a:buNone/>
              <a:defRPr/>
            </a:pPr>
            <a:r>
              <a:rPr lang="ja-JP" altLang="en-US" sz="2400" dirty="0">
                <a:solidFill>
                  <a:schemeClr val="tx1"/>
                </a:solidFill>
              </a:rPr>
              <a:t>　　作業内容は、本人の希望を基に決めていきます。また、働く生活スタイルを家族と共に考える機会としても大切に考えています。</a:t>
            </a:r>
          </a:p>
        </p:txBody>
      </p:sp>
      <p:sp>
        <p:nvSpPr>
          <p:cNvPr id="30724" name="Rectangle 10" descr="Rectangle: Click to edit Master text styles&#10;Second level&#10;Third level&#10;Fourth level&#10;Fifth level"/>
          <p:cNvSpPr>
            <a:spLocks noChangeArrowheads="1"/>
          </p:cNvSpPr>
          <p:nvPr/>
        </p:nvSpPr>
        <p:spPr bwMode="auto">
          <a:xfrm>
            <a:off x="268486" y="4455181"/>
            <a:ext cx="8713093" cy="2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lnSpc>
                <a:spcPct val="90000"/>
              </a:lnSpc>
              <a:spcBef>
                <a:spcPct val="20000"/>
              </a:spcBef>
              <a:buClr>
                <a:schemeClr val="hlink"/>
              </a:buClr>
              <a:buSzPct val="110000"/>
            </a:pPr>
            <a:r>
              <a:rPr kumimoji="1" lang="ja-JP" altLang="en-US" sz="2000" dirty="0">
                <a:latin typeface="Tahoma" pitchFamily="34" charset="0"/>
              </a:rPr>
              <a:t>　</a:t>
            </a:r>
            <a:endParaRPr kumimoji="1" lang="ja-JP" altLang="en-US" sz="2000" dirty="0">
              <a:solidFill>
                <a:srgbClr val="800000"/>
              </a:solidFill>
              <a:latin typeface="+mj-ea"/>
              <a:ea typeface="+mj-ea"/>
            </a:endParaRP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①リサイクル ： アルミ缶回収と缶つぶしをして、業者に販売する。</a:t>
            </a: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②軽作業 ： 封筒に書類を入れる作業や清掃作業などを行う。</a:t>
            </a: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③給食　 ： 昼食用のおかず等を作り、各作業グループに納める。</a:t>
            </a: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④クッキー ： クッキーの予約販売を行う。</a:t>
            </a:r>
            <a:endParaRPr kumimoji="1" lang="en-US" altLang="ja-JP" sz="2200" dirty="0">
              <a:solidFill>
                <a:srgbClr val="002060"/>
              </a:solidFill>
              <a:latin typeface="+mn-ea"/>
            </a:endParaRPr>
          </a:p>
          <a:p>
            <a:pPr marL="342891" indent="-342891">
              <a:lnSpc>
                <a:spcPct val="90000"/>
              </a:lnSpc>
              <a:spcBef>
                <a:spcPct val="20000"/>
              </a:spcBef>
              <a:buClr>
                <a:schemeClr val="hlink"/>
              </a:buClr>
              <a:buSzPct val="110000"/>
            </a:pPr>
            <a:r>
              <a:rPr kumimoji="1" lang="ja-JP" altLang="en-US" sz="2200" dirty="0">
                <a:solidFill>
                  <a:srgbClr val="002060"/>
                </a:solidFill>
                <a:latin typeface="+mn-ea"/>
              </a:rPr>
              <a:t>⑤手工芸　：手先を使った作業に取り組み、モップ作りなどを行う。</a:t>
            </a:r>
          </a:p>
          <a:p>
            <a:pPr marL="342891" indent="-342891">
              <a:lnSpc>
                <a:spcPct val="90000"/>
              </a:lnSpc>
              <a:spcBef>
                <a:spcPct val="20000"/>
              </a:spcBef>
              <a:buClr>
                <a:schemeClr val="hlink"/>
              </a:buClr>
              <a:buSzPct val="110000"/>
            </a:pPr>
            <a:endParaRPr kumimoji="1" lang="en-US" altLang="ja-JP" sz="2200" dirty="0">
              <a:solidFill>
                <a:srgbClr val="002060"/>
              </a:solidFill>
              <a:latin typeface="Tahoma" pitchFamily="34" charset="0"/>
            </a:endParaRPr>
          </a:p>
        </p:txBody>
      </p:sp>
      <p:pic>
        <p:nvPicPr>
          <p:cNvPr id="3" name="図 2">
            <a:extLst>
              <a:ext uri="{FF2B5EF4-FFF2-40B4-BE49-F238E27FC236}">
                <a16:creationId xmlns:a16="http://schemas.microsoft.com/office/drawing/2014/main" id="{E7B33D6B-C01F-F3E2-E4D1-725F7AEB3D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674731" y="2876623"/>
            <a:ext cx="1696871" cy="1272653"/>
          </a:xfrm>
          <a:prstGeom prst="rect">
            <a:avLst/>
          </a:prstGeom>
        </p:spPr>
      </p:pic>
      <p:pic>
        <p:nvPicPr>
          <p:cNvPr id="5" name="図 4">
            <a:extLst>
              <a:ext uri="{FF2B5EF4-FFF2-40B4-BE49-F238E27FC236}">
                <a16:creationId xmlns:a16="http://schemas.microsoft.com/office/drawing/2014/main" id="{893E3F6F-C8A7-300C-8950-5468D39FF7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2199310" y="2853982"/>
            <a:ext cx="1694046" cy="1270534"/>
          </a:xfrm>
          <a:prstGeom prst="rect">
            <a:avLst/>
          </a:prstGeom>
        </p:spPr>
      </p:pic>
      <p:pic>
        <p:nvPicPr>
          <p:cNvPr id="9" name="図 8">
            <a:extLst>
              <a:ext uri="{FF2B5EF4-FFF2-40B4-BE49-F238E27FC236}">
                <a16:creationId xmlns:a16="http://schemas.microsoft.com/office/drawing/2014/main" id="{11502936-C93F-E2F8-1A33-F90A99A5DA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16200000">
            <a:off x="5261256" y="2865124"/>
            <a:ext cx="1694049" cy="1270536"/>
          </a:xfrm>
          <a:prstGeom prst="rect">
            <a:avLst/>
          </a:prstGeom>
        </p:spPr>
      </p:pic>
      <p:pic>
        <p:nvPicPr>
          <p:cNvPr id="11" name="図 10">
            <a:extLst>
              <a:ext uri="{FF2B5EF4-FFF2-40B4-BE49-F238E27FC236}">
                <a16:creationId xmlns:a16="http://schemas.microsoft.com/office/drawing/2014/main" id="{7421806A-A2FC-E2C1-11C6-A41EAA30A2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5400000">
            <a:off x="6708436" y="2865125"/>
            <a:ext cx="1694049" cy="1270536"/>
          </a:xfrm>
          <a:prstGeom prst="rect">
            <a:avLst/>
          </a:prstGeom>
        </p:spPr>
      </p:pic>
      <p:pic>
        <p:nvPicPr>
          <p:cNvPr id="2" name="図 1">
            <a:extLst>
              <a:ext uri="{FF2B5EF4-FFF2-40B4-BE49-F238E27FC236}">
                <a16:creationId xmlns:a16="http://schemas.microsoft.com/office/drawing/2014/main" id="{6AD34421-855E-7B37-2C6F-05C659E834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5400000">
            <a:off x="3692819" y="2852262"/>
            <a:ext cx="1694045" cy="1270534"/>
          </a:xfrm>
          <a:prstGeom prst="rect">
            <a:avLst/>
          </a:prstGeom>
        </p:spPr>
      </p:pic>
      <mc:AlternateContent xmlns:mc="http://schemas.openxmlformats.org/markup-compatibility/2006">
        <mc:Choice xmlns:p14="http://schemas.microsoft.com/office/powerpoint/2010/main" Requires="p14">
          <p:contentPart p14:bwMode="auto" r:id="rId8">
            <p14:nvContentPartPr>
              <p14:cNvPr id="16" name="インク 15">
                <a:extLst>
                  <a:ext uri="{FF2B5EF4-FFF2-40B4-BE49-F238E27FC236}">
                    <a16:creationId xmlns:a16="http://schemas.microsoft.com/office/drawing/2014/main" id="{D857BD6D-C43E-BB6F-31EB-397EEC63C7B5}"/>
                  </a:ext>
                </a:extLst>
              </p14:cNvPr>
              <p14:cNvContentPartPr/>
              <p14:nvPr/>
            </p14:nvContentPartPr>
            <p14:xfrm>
              <a:off x="7829145" y="3099210"/>
              <a:ext cx="339480" cy="36720"/>
            </p14:xfrm>
          </p:contentPart>
        </mc:Choice>
        <mc:Fallback>
          <p:pic>
            <p:nvPicPr>
              <p:cNvPr id="16" name="インク 15">
                <a:extLst>
                  <a:ext uri="{FF2B5EF4-FFF2-40B4-BE49-F238E27FC236}">
                    <a16:creationId xmlns:a16="http://schemas.microsoft.com/office/drawing/2014/main" id="{D857BD6D-C43E-BB6F-31EB-397EEC63C7B5}"/>
                  </a:ext>
                </a:extLst>
              </p:cNvPr>
              <p:cNvPicPr/>
              <p:nvPr/>
            </p:nvPicPr>
            <p:blipFill>
              <a:blip r:embed="rId9"/>
              <a:stretch>
                <a:fillRect/>
              </a:stretch>
            </p:blipFill>
            <p:spPr>
              <a:xfrm>
                <a:off x="7811505" y="3081210"/>
                <a:ext cx="375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インク 16">
                <a:extLst>
                  <a:ext uri="{FF2B5EF4-FFF2-40B4-BE49-F238E27FC236}">
                    <a16:creationId xmlns:a16="http://schemas.microsoft.com/office/drawing/2014/main" id="{894B2A9C-9F90-536F-C5B0-6365BD56D4A0}"/>
                  </a:ext>
                </a:extLst>
              </p14:cNvPr>
              <p14:cNvContentPartPr/>
              <p14:nvPr/>
            </p14:nvContentPartPr>
            <p14:xfrm>
              <a:off x="8002665" y="3606090"/>
              <a:ext cx="113400" cy="3600"/>
            </p14:xfrm>
          </p:contentPart>
        </mc:Choice>
        <mc:Fallback>
          <p:pic>
            <p:nvPicPr>
              <p:cNvPr id="17" name="インク 16">
                <a:extLst>
                  <a:ext uri="{FF2B5EF4-FFF2-40B4-BE49-F238E27FC236}">
                    <a16:creationId xmlns:a16="http://schemas.microsoft.com/office/drawing/2014/main" id="{894B2A9C-9F90-536F-C5B0-6365BD56D4A0}"/>
                  </a:ext>
                </a:extLst>
              </p:cNvPr>
              <p:cNvPicPr/>
              <p:nvPr/>
            </p:nvPicPr>
            <p:blipFill>
              <a:blip r:embed="rId11"/>
              <a:stretch>
                <a:fillRect/>
              </a:stretch>
            </p:blipFill>
            <p:spPr>
              <a:xfrm>
                <a:off x="7985025" y="3588090"/>
                <a:ext cx="149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インク 17">
                <a:extLst>
                  <a:ext uri="{FF2B5EF4-FFF2-40B4-BE49-F238E27FC236}">
                    <a16:creationId xmlns:a16="http://schemas.microsoft.com/office/drawing/2014/main" id="{792D4620-D90D-1A56-C2FF-36D057C3A3D8}"/>
                  </a:ext>
                </a:extLst>
              </p14:cNvPr>
              <p14:cNvContentPartPr/>
              <p14:nvPr/>
            </p14:nvContentPartPr>
            <p14:xfrm>
              <a:off x="7972425" y="3510690"/>
              <a:ext cx="360" cy="360"/>
            </p14:xfrm>
          </p:contentPart>
        </mc:Choice>
        <mc:Fallback>
          <p:pic>
            <p:nvPicPr>
              <p:cNvPr id="18" name="インク 17">
                <a:extLst>
                  <a:ext uri="{FF2B5EF4-FFF2-40B4-BE49-F238E27FC236}">
                    <a16:creationId xmlns:a16="http://schemas.microsoft.com/office/drawing/2014/main" id="{792D4620-D90D-1A56-C2FF-36D057C3A3D8}"/>
                  </a:ext>
                </a:extLst>
              </p:cNvPr>
              <p:cNvPicPr/>
              <p:nvPr/>
            </p:nvPicPr>
            <p:blipFill>
              <a:blip r:embed="rId13"/>
              <a:stretch>
                <a:fillRect/>
              </a:stretch>
            </p:blipFill>
            <p:spPr>
              <a:xfrm>
                <a:off x="7954425" y="34930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インク 18">
                <a:extLst>
                  <a:ext uri="{FF2B5EF4-FFF2-40B4-BE49-F238E27FC236}">
                    <a16:creationId xmlns:a16="http://schemas.microsoft.com/office/drawing/2014/main" id="{E5404EAE-B63D-17AC-4B80-C5FA12FA061F}"/>
                  </a:ext>
                </a:extLst>
              </p14:cNvPr>
              <p14:cNvContentPartPr/>
              <p14:nvPr/>
            </p14:nvContentPartPr>
            <p14:xfrm>
              <a:off x="3482265" y="3499170"/>
              <a:ext cx="30240" cy="18360"/>
            </p14:xfrm>
          </p:contentPart>
        </mc:Choice>
        <mc:Fallback>
          <p:pic>
            <p:nvPicPr>
              <p:cNvPr id="19" name="インク 18">
                <a:extLst>
                  <a:ext uri="{FF2B5EF4-FFF2-40B4-BE49-F238E27FC236}">
                    <a16:creationId xmlns:a16="http://schemas.microsoft.com/office/drawing/2014/main" id="{E5404EAE-B63D-17AC-4B80-C5FA12FA061F}"/>
                  </a:ext>
                </a:extLst>
              </p:cNvPr>
              <p:cNvPicPr/>
              <p:nvPr/>
            </p:nvPicPr>
            <p:blipFill>
              <a:blip r:embed="rId15"/>
              <a:stretch>
                <a:fillRect/>
              </a:stretch>
            </p:blipFill>
            <p:spPr>
              <a:xfrm>
                <a:off x="3464265" y="3481530"/>
                <a:ext cx="65880" cy="54000"/>
              </a:xfrm>
              <a:prstGeom prst="rect">
                <a:avLst/>
              </a:prstGeom>
            </p:spPr>
          </p:pic>
        </mc:Fallback>
      </mc:AlternateContent>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idx="4294967295"/>
          </p:nvPr>
        </p:nvSpPr>
        <p:spPr>
          <a:xfrm>
            <a:off x="0" y="217488"/>
            <a:ext cx="5692775" cy="720725"/>
          </a:xfrm>
        </p:spPr>
        <p:txBody>
          <a:bodyPr>
            <a:normAutofit fontScale="90000"/>
          </a:bodyPr>
          <a:lstStyle/>
          <a:p>
            <a:pPr>
              <a:defRPr/>
            </a:pPr>
            <a:r>
              <a:rPr lang="ja-JP" altLang="en-US" sz="4000" dirty="0">
                <a:solidFill>
                  <a:srgbClr val="FF0000"/>
                </a:solidFill>
              </a:rPr>
              <a:t>　進路学習会</a:t>
            </a:r>
            <a:r>
              <a:rPr lang="ja-JP" altLang="en-US" sz="3200" dirty="0">
                <a:solidFill>
                  <a:schemeClr val="tx1"/>
                </a:solidFill>
              </a:rPr>
              <a:t>（年</a:t>
            </a:r>
            <a:r>
              <a:rPr lang="en-US" altLang="ja-JP" sz="3200" dirty="0">
                <a:solidFill>
                  <a:schemeClr val="tx1"/>
                </a:solidFill>
              </a:rPr>
              <a:t>2</a:t>
            </a:r>
            <a:r>
              <a:rPr lang="ja-JP" altLang="en-US" sz="3200" dirty="0">
                <a:solidFill>
                  <a:schemeClr val="tx1"/>
                </a:solidFill>
              </a:rPr>
              <a:t>回実施）</a:t>
            </a:r>
            <a:endParaRPr lang="ja-JP" altLang="en-US" sz="4000" dirty="0">
              <a:solidFill>
                <a:srgbClr val="FF0000"/>
              </a:solidFill>
            </a:endParaRPr>
          </a:p>
        </p:txBody>
      </p:sp>
      <p:sp>
        <p:nvSpPr>
          <p:cNvPr id="20483" name="Rectangle 1027" descr="Rectangle: Click to edit Master text styles&#10;Second level&#10;Third level&#10;Fourth level&#10;Fifth level"/>
          <p:cNvSpPr>
            <a:spLocks noGrp="1" noChangeArrowheads="1"/>
          </p:cNvSpPr>
          <p:nvPr>
            <p:ph type="body" idx="4294967295"/>
          </p:nvPr>
        </p:nvSpPr>
        <p:spPr>
          <a:xfrm>
            <a:off x="0" y="3644900"/>
            <a:ext cx="5257800" cy="3384550"/>
          </a:xfrm>
        </p:spPr>
        <p:txBody>
          <a:bodyPr>
            <a:normAutofit/>
          </a:bodyPr>
          <a:lstStyle/>
          <a:p>
            <a:pPr eaLnBrk="1" hangingPunct="1">
              <a:buFont typeface="Wingdings" pitchFamily="2" charset="2"/>
              <a:buNone/>
            </a:pPr>
            <a:r>
              <a:rPr lang="ja-JP" altLang="en-US" sz="2000" dirty="0"/>
              <a:t>　　</a:t>
            </a:r>
            <a:r>
              <a:rPr lang="ja-JP" altLang="en-US" sz="2200" dirty="0">
                <a:solidFill>
                  <a:schemeClr val="tx1"/>
                </a:solidFill>
              </a:rPr>
              <a:t>高等部卒業後の進路を見据えた学習活動で、本科と専攻科（</a:t>
            </a:r>
            <a:r>
              <a:rPr lang="en-US" altLang="ja-JP" sz="2200" dirty="0">
                <a:solidFill>
                  <a:schemeClr val="tx1"/>
                </a:solidFill>
              </a:rPr>
              <a:t>1</a:t>
            </a:r>
            <a:r>
              <a:rPr lang="ja-JP" altLang="en-US" sz="2200" dirty="0">
                <a:solidFill>
                  <a:schemeClr val="tx1"/>
                </a:solidFill>
              </a:rPr>
              <a:t>・</a:t>
            </a:r>
            <a:r>
              <a:rPr lang="en-US" altLang="ja-JP" sz="2200" dirty="0">
                <a:solidFill>
                  <a:schemeClr val="tx1"/>
                </a:solidFill>
              </a:rPr>
              <a:t>2</a:t>
            </a:r>
            <a:r>
              <a:rPr lang="ja-JP" altLang="en-US" sz="2200" dirty="0">
                <a:solidFill>
                  <a:schemeClr val="tx1"/>
                </a:solidFill>
              </a:rPr>
              <a:t>年生）で実施します。福祉施設・卒業生の進路先の見学・履歴書作成や面接体験・公共交通機関や公共施設の利用・行政の担当者を交えての学習会・身だしなみ・ビジネスマナーなどに取り組んでいます。</a:t>
            </a:r>
          </a:p>
        </p:txBody>
      </p:sp>
      <p:pic>
        <p:nvPicPr>
          <p:cNvPr id="7" name="図 6">
            <a:extLst>
              <a:ext uri="{FF2B5EF4-FFF2-40B4-BE49-F238E27FC236}">
                <a16:creationId xmlns:a16="http://schemas.microsoft.com/office/drawing/2014/main" id="{DDA8DE5B-6227-99AE-16C7-BF06C1B7F7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14213" y="773157"/>
            <a:ext cx="3723641" cy="2792730"/>
          </a:xfrm>
          <a:prstGeom prst="rect">
            <a:avLst/>
          </a:prstGeom>
        </p:spPr>
      </p:pic>
      <p:pic>
        <p:nvPicPr>
          <p:cNvPr id="9" name="図 8">
            <a:extLst>
              <a:ext uri="{FF2B5EF4-FFF2-40B4-BE49-F238E27FC236}">
                <a16:creationId xmlns:a16="http://schemas.microsoft.com/office/drawing/2014/main" id="{4622A79D-EB1A-1AF4-84BE-C342D7BFF4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6200000">
            <a:off x="5379668" y="3993992"/>
            <a:ext cx="2792731" cy="2094548"/>
          </a:xfrm>
          <a:prstGeom prst="rect">
            <a:avLst/>
          </a:prstGeom>
        </p:spPr>
      </p:pic>
      <p:pic>
        <p:nvPicPr>
          <p:cNvPr id="6" name="図 5">
            <a:extLst>
              <a:ext uri="{FF2B5EF4-FFF2-40B4-BE49-F238E27FC236}">
                <a16:creationId xmlns:a16="http://schemas.microsoft.com/office/drawing/2014/main" id="{FD06CDE3-6980-93E2-7F9C-4141CDF951E1}"/>
              </a:ext>
            </a:extLst>
          </p:cNvPr>
          <p:cNvPicPr>
            <a:picLocks noChangeAspect="1"/>
          </p:cNvPicPr>
          <p:nvPr/>
        </p:nvPicPr>
        <p:blipFill>
          <a:blip r:embed="rId5" cstate="print">
            <a:extLst>
              <a:ext uri="{28A0092B-C50C-407E-A947-70E740481C1C}">
                <a14:useLocalDpi xmlns:a14="http://schemas.microsoft.com/office/drawing/2010/main" val="0"/>
              </a:ext>
            </a:extLst>
          </a:blip>
          <a:srcRect l="503" r="503"/>
          <a:stretch/>
        </p:blipFill>
        <p:spPr>
          <a:xfrm>
            <a:off x="851039" y="758545"/>
            <a:ext cx="3723641" cy="2821955"/>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インク 1">
                <a:extLst>
                  <a:ext uri="{FF2B5EF4-FFF2-40B4-BE49-F238E27FC236}">
                    <a16:creationId xmlns:a16="http://schemas.microsoft.com/office/drawing/2014/main" id="{D79AD49B-497D-25F2-929E-864D9945F306}"/>
                  </a:ext>
                </a:extLst>
              </p14:cNvPr>
              <p14:cNvContentPartPr/>
              <p14:nvPr/>
            </p14:nvContentPartPr>
            <p14:xfrm>
              <a:off x="6572010" y="5055870"/>
              <a:ext cx="42480" cy="3960"/>
            </p14:xfrm>
          </p:contentPart>
        </mc:Choice>
        <mc:Fallback>
          <p:pic>
            <p:nvPicPr>
              <p:cNvPr id="2" name="インク 1">
                <a:extLst>
                  <a:ext uri="{FF2B5EF4-FFF2-40B4-BE49-F238E27FC236}">
                    <a16:creationId xmlns:a16="http://schemas.microsoft.com/office/drawing/2014/main" id="{D79AD49B-497D-25F2-929E-864D9945F306}"/>
                  </a:ext>
                </a:extLst>
              </p:cNvPr>
              <p:cNvPicPr/>
              <p:nvPr/>
            </p:nvPicPr>
            <p:blipFill>
              <a:blip r:embed="rId7"/>
              <a:stretch>
                <a:fillRect/>
              </a:stretch>
            </p:blipFill>
            <p:spPr>
              <a:xfrm>
                <a:off x="6554370" y="5037870"/>
                <a:ext cx="78120" cy="39600"/>
              </a:xfrm>
              <a:prstGeom prst="rect">
                <a:avLst/>
              </a:prstGeom>
            </p:spPr>
          </p:pic>
        </mc:Fallback>
      </mc:AlternateContent>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idx="4294967295"/>
          </p:nvPr>
        </p:nvSpPr>
        <p:spPr>
          <a:xfrm>
            <a:off x="0" y="217488"/>
            <a:ext cx="5689600" cy="720725"/>
          </a:xfrm>
        </p:spPr>
        <p:txBody>
          <a:bodyPr>
            <a:normAutofit fontScale="90000"/>
          </a:bodyPr>
          <a:lstStyle/>
          <a:p>
            <a:pPr>
              <a:defRPr/>
            </a:pPr>
            <a:r>
              <a:rPr lang="ja-JP" altLang="en-US" sz="4000" dirty="0">
                <a:solidFill>
                  <a:srgbClr val="FF0000"/>
                </a:solidFill>
              </a:rPr>
              <a:t>　進路のひろば</a:t>
            </a:r>
            <a:br>
              <a:rPr lang="en-US" altLang="ja-JP" sz="4000" dirty="0">
                <a:solidFill>
                  <a:srgbClr val="FF0000"/>
                </a:solidFill>
              </a:rPr>
            </a:br>
            <a:r>
              <a:rPr lang="ja-JP" altLang="en-US" sz="4000" dirty="0">
                <a:solidFill>
                  <a:srgbClr val="FF0000"/>
                </a:solidFill>
              </a:rPr>
              <a:t>（専攻科</a:t>
            </a:r>
            <a:r>
              <a:rPr lang="en-US" altLang="ja-JP" sz="4000" dirty="0">
                <a:solidFill>
                  <a:srgbClr val="FF0000"/>
                </a:solidFill>
              </a:rPr>
              <a:t>3</a:t>
            </a:r>
            <a:r>
              <a:rPr lang="ja-JP" altLang="en-US" sz="4000" dirty="0">
                <a:solidFill>
                  <a:srgbClr val="FF0000"/>
                </a:solidFill>
              </a:rPr>
              <a:t>・</a:t>
            </a:r>
            <a:r>
              <a:rPr lang="en-US" altLang="ja-JP" sz="4000" dirty="0">
                <a:solidFill>
                  <a:srgbClr val="FF0000"/>
                </a:solidFill>
              </a:rPr>
              <a:t>4</a:t>
            </a:r>
            <a:r>
              <a:rPr lang="ja-JP" altLang="en-US" sz="4000" dirty="0">
                <a:solidFill>
                  <a:srgbClr val="FF0000"/>
                </a:solidFill>
              </a:rPr>
              <a:t>年生）</a:t>
            </a:r>
          </a:p>
        </p:txBody>
      </p:sp>
      <p:sp>
        <p:nvSpPr>
          <p:cNvPr id="20483" name="Rectangle 1027" descr="Rectangle: Click to edit Master text styles&#10;Second level&#10;Third level&#10;Fourth level&#10;Fifth level"/>
          <p:cNvSpPr>
            <a:spLocks noGrp="1" noChangeArrowheads="1"/>
          </p:cNvSpPr>
          <p:nvPr>
            <p:ph type="body" idx="4294967295"/>
          </p:nvPr>
        </p:nvSpPr>
        <p:spPr>
          <a:xfrm>
            <a:off x="4010025" y="188913"/>
            <a:ext cx="5133975" cy="4130675"/>
          </a:xfrm>
        </p:spPr>
        <p:txBody>
          <a:bodyPr>
            <a:normAutofit/>
          </a:bodyPr>
          <a:lstStyle/>
          <a:p>
            <a:pPr eaLnBrk="1" hangingPunct="1">
              <a:buFont typeface="Wingdings" pitchFamily="2" charset="2"/>
              <a:buNone/>
            </a:pPr>
            <a:r>
              <a:rPr lang="ja-JP" altLang="en-US" sz="2000" dirty="0"/>
              <a:t>　　高等部専攻科</a:t>
            </a:r>
            <a:r>
              <a:rPr lang="en-US" altLang="ja-JP" sz="2000" dirty="0"/>
              <a:t>1</a:t>
            </a:r>
            <a:r>
              <a:rPr lang="ja-JP" altLang="en-US" sz="2000" dirty="0"/>
              <a:t>・</a:t>
            </a:r>
            <a:r>
              <a:rPr lang="en-US" altLang="ja-JP" sz="2000" dirty="0"/>
              <a:t>2</a:t>
            </a:r>
            <a:r>
              <a:rPr lang="ja-JP" altLang="en-US" sz="2000" dirty="0"/>
              <a:t>年生まで取り組んでいた進路学習会の流れを汲んだ学習活動です。</a:t>
            </a:r>
            <a:endParaRPr lang="en-US" altLang="ja-JP" sz="2000" dirty="0"/>
          </a:p>
          <a:p>
            <a:pPr>
              <a:buNone/>
            </a:pPr>
            <a:r>
              <a:rPr lang="ja-JP" altLang="en-US" sz="2000" dirty="0"/>
              <a:t>　　</a:t>
            </a:r>
            <a:r>
              <a:rPr lang="en-US" altLang="ja-JP" sz="2000" dirty="0"/>
              <a:t>『</a:t>
            </a:r>
            <a:r>
              <a:rPr lang="ja-JP" altLang="en-US" sz="2000" dirty="0">
                <a:solidFill>
                  <a:schemeClr val="tx1"/>
                </a:solidFill>
              </a:rPr>
              <a:t>事業所見学</a:t>
            </a:r>
            <a:r>
              <a:rPr lang="en-US" altLang="ja-JP" sz="2000" dirty="0"/>
              <a:t>』 </a:t>
            </a:r>
            <a:r>
              <a:rPr lang="ja-JP" altLang="en-US" sz="2000" dirty="0"/>
              <a:t>を行ないます。事前・事後学習として、ワークシートを活用し、３，４年生全員で共有しています。今年度も可能な限り、実体験を大切にしたいと考えています。到達度別で取り組むところと、全員で取り組むところを設定していきます。</a:t>
            </a:r>
            <a:endParaRPr lang="ja-JP" altLang="en-US" sz="2000" dirty="0">
              <a:solidFill>
                <a:schemeClr val="tx1"/>
              </a:solidFill>
            </a:endParaRPr>
          </a:p>
        </p:txBody>
      </p:sp>
      <p:pic>
        <p:nvPicPr>
          <p:cNvPr id="4" name="図 3">
            <a:extLst>
              <a:ext uri="{FF2B5EF4-FFF2-40B4-BE49-F238E27FC236}">
                <a16:creationId xmlns:a16="http://schemas.microsoft.com/office/drawing/2014/main" id="{3A75155F-62AA-3536-55A5-CD1DABC896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2423" y="1340768"/>
            <a:ext cx="3465790" cy="2599343"/>
          </a:xfrm>
          <a:prstGeom prst="rect">
            <a:avLst/>
          </a:prstGeom>
        </p:spPr>
      </p:pic>
      <p:pic>
        <p:nvPicPr>
          <p:cNvPr id="7" name="図 6">
            <a:extLst>
              <a:ext uri="{FF2B5EF4-FFF2-40B4-BE49-F238E27FC236}">
                <a16:creationId xmlns:a16="http://schemas.microsoft.com/office/drawing/2014/main" id="{21FA25A2-C88C-B395-018F-8EC0B2564B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2423" y="4041169"/>
            <a:ext cx="3465790" cy="2599343"/>
          </a:xfrm>
          <a:prstGeom prst="rect">
            <a:avLst/>
          </a:prstGeom>
        </p:spPr>
      </p:pic>
      <p:sp>
        <p:nvSpPr>
          <p:cNvPr id="8" name="楕円 7">
            <a:extLst>
              <a:ext uri="{FF2B5EF4-FFF2-40B4-BE49-F238E27FC236}">
                <a16:creationId xmlns:a16="http://schemas.microsoft.com/office/drawing/2014/main" id="{8A954EA6-971B-7747-154E-934561D352A0}"/>
              </a:ext>
            </a:extLst>
          </p:cNvPr>
          <p:cNvSpPr/>
          <p:nvPr/>
        </p:nvSpPr>
        <p:spPr>
          <a:xfrm>
            <a:off x="1115616" y="4869160"/>
            <a:ext cx="144016" cy="16483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CE5BC"/>
              </a:solidFill>
            </a:endParaRPr>
          </a:p>
        </p:txBody>
      </p:sp>
      <p:pic>
        <p:nvPicPr>
          <p:cNvPr id="11" name="図 10">
            <a:extLst>
              <a:ext uri="{FF2B5EF4-FFF2-40B4-BE49-F238E27FC236}">
                <a16:creationId xmlns:a16="http://schemas.microsoft.com/office/drawing/2014/main" id="{9AA88EE5-EEE3-06C0-A62D-33D28F11C4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26224" y="3791737"/>
            <a:ext cx="3906216" cy="2929662"/>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インク 1">
                <a:extLst>
                  <a:ext uri="{FF2B5EF4-FFF2-40B4-BE49-F238E27FC236}">
                    <a16:creationId xmlns:a16="http://schemas.microsoft.com/office/drawing/2014/main" id="{9899EC32-3BDA-F5F2-0109-3A952463977B}"/>
                  </a:ext>
                </a:extLst>
              </p14:cNvPr>
              <p14:cNvContentPartPr/>
              <p14:nvPr/>
            </p14:nvContentPartPr>
            <p14:xfrm>
              <a:off x="6552930" y="5032470"/>
              <a:ext cx="46440" cy="4320"/>
            </p14:xfrm>
          </p:contentPart>
        </mc:Choice>
        <mc:Fallback>
          <p:pic>
            <p:nvPicPr>
              <p:cNvPr id="2" name="インク 1">
                <a:extLst>
                  <a:ext uri="{FF2B5EF4-FFF2-40B4-BE49-F238E27FC236}">
                    <a16:creationId xmlns:a16="http://schemas.microsoft.com/office/drawing/2014/main" id="{9899EC32-3BDA-F5F2-0109-3A952463977B}"/>
                  </a:ext>
                </a:extLst>
              </p:cNvPr>
              <p:cNvPicPr/>
              <p:nvPr/>
            </p:nvPicPr>
            <p:blipFill>
              <a:blip r:embed="rId7"/>
              <a:stretch>
                <a:fillRect/>
              </a:stretch>
            </p:blipFill>
            <p:spPr>
              <a:xfrm>
                <a:off x="6535290" y="5014830"/>
                <a:ext cx="82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インク 2">
                <a:extLst>
                  <a:ext uri="{FF2B5EF4-FFF2-40B4-BE49-F238E27FC236}">
                    <a16:creationId xmlns:a16="http://schemas.microsoft.com/office/drawing/2014/main" id="{0A7C0E22-FF31-66C2-98FC-85907804971E}"/>
                  </a:ext>
                </a:extLst>
              </p14:cNvPr>
              <p14:cNvContentPartPr/>
              <p14:nvPr/>
            </p14:nvContentPartPr>
            <p14:xfrm>
              <a:off x="7273290" y="5316150"/>
              <a:ext cx="78120" cy="6840"/>
            </p14:xfrm>
          </p:contentPart>
        </mc:Choice>
        <mc:Fallback>
          <p:pic>
            <p:nvPicPr>
              <p:cNvPr id="3" name="インク 2">
                <a:extLst>
                  <a:ext uri="{FF2B5EF4-FFF2-40B4-BE49-F238E27FC236}">
                    <a16:creationId xmlns:a16="http://schemas.microsoft.com/office/drawing/2014/main" id="{0A7C0E22-FF31-66C2-98FC-85907804971E}"/>
                  </a:ext>
                </a:extLst>
              </p:cNvPr>
              <p:cNvPicPr/>
              <p:nvPr/>
            </p:nvPicPr>
            <p:blipFill>
              <a:blip r:embed="rId9"/>
              <a:stretch>
                <a:fillRect/>
              </a:stretch>
            </p:blipFill>
            <p:spPr>
              <a:xfrm>
                <a:off x="7255290" y="5298510"/>
                <a:ext cx="113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インク 4">
                <a:extLst>
                  <a:ext uri="{FF2B5EF4-FFF2-40B4-BE49-F238E27FC236}">
                    <a16:creationId xmlns:a16="http://schemas.microsoft.com/office/drawing/2014/main" id="{296C2D6E-D94B-1E6A-D454-E1FA9B8F1456}"/>
                  </a:ext>
                </a:extLst>
              </p14:cNvPr>
              <p14:cNvContentPartPr/>
              <p14:nvPr/>
            </p14:nvContentPartPr>
            <p14:xfrm>
              <a:off x="1295100" y="2967240"/>
              <a:ext cx="49680" cy="27720"/>
            </p14:xfrm>
          </p:contentPart>
        </mc:Choice>
        <mc:Fallback>
          <p:pic>
            <p:nvPicPr>
              <p:cNvPr id="5" name="インク 4">
                <a:extLst>
                  <a:ext uri="{FF2B5EF4-FFF2-40B4-BE49-F238E27FC236}">
                    <a16:creationId xmlns:a16="http://schemas.microsoft.com/office/drawing/2014/main" id="{296C2D6E-D94B-1E6A-D454-E1FA9B8F1456}"/>
                  </a:ext>
                </a:extLst>
              </p:cNvPr>
              <p:cNvPicPr/>
              <p:nvPr/>
            </p:nvPicPr>
            <p:blipFill>
              <a:blip r:embed="rId11"/>
              <a:stretch>
                <a:fillRect/>
              </a:stretch>
            </p:blipFill>
            <p:spPr>
              <a:xfrm>
                <a:off x="1277100" y="2949240"/>
                <a:ext cx="85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インク 5">
                <a:extLst>
                  <a:ext uri="{FF2B5EF4-FFF2-40B4-BE49-F238E27FC236}">
                    <a16:creationId xmlns:a16="http://schemas.microsoft.com/office/drawing/2014/main" id="{C66784F9-0C41-BC4F-1E40-A20EE5AFECB0}"/>
                  </a:ext>
                </a:extLst>
              </p14:cNvPr>
              <p14:cNvContentPartPr/>
              <p14:nvPr/>
            </p14:nvContentPartPr>
            <p14:xfrm>
              <a:off x="1291395" y="2955960"/>
              <a:ext cx="61200" cy="4680"/>
            </p14:xfrm>
          </p:contentPart>
        </mc:Choice>
        <mc:Fallback>
          <p:pic>
            <p:nvPicPr>
              <p:cNvPr id="6" name="インク 5">
                <a:extLst>
                  <a:ext uri="{FF2B5EF4-FFF2-40B4-BE49-F238E27FC236}">
                    <a16:creationId xmlns:a16="http://schemas.microsoft.com/office/drawing/2014/main" id="{C66784F9-0C41-BC4F-1E40-A20EE5AFECB0}"/>
                  </a:ext>
                </a:extLst>
              </p:cNvPr>
              <p:cNvPicPr/>
              <p:nvPr/>
            </p:nvPicPr>
            <p:blipFill>
              <a:blip r:embed="rId13"/>
              <a:stretch>
                <a:fillRect/>
              </a:stretch>
            </p:blipFill>
            <p:spPr>
              <a:xfrm>
                <a:off x="1273755" y="2938320"/>
                <a:ext cx="96840" cy="40320"/>
              </a:xfrm>
              <a:prstGeom prst="rect">
                <a:avLst/>
              </a:prstGeom>
            </p:spPr>
          </p:pic>
        </mc:Fallback>
      </mc:AlternateContent>
    </p:spTree>
    <p:extLst>
      <p:ext uri="{BB962C8B-B14F-4D97-AF65-F5344CB8AC3E}">
        <p14:creationId xmlns:p14="http://schemas.microsoft.com/office/powerpoint/2010/main" val="274841278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88913"/>
            <a:ext cx="9144000" cy="820737"/>
          </a:xfrm>
        </p:spPr>
        <p:txBody>
          <a:bodyPr>
            <a:normAutofit fontScale="90000"/>
          </a:bodyPr>
          <a:lstStyle/>
          <a:p>
            <a:pPr>
              <a:defRPr/>
            </a:pPr>
            <a:r>
              <a:rPr lang="ja-JP" altLang="en-US" sz="4000" dirty="0">
                <a:solidFill>
                  <a:srgbClr val="FF0000"/>
                </a:solidFill>
              </a:rPr>
              <a:t>　就労ガイダンス</a:t>
            </a:r>
            <a:r>
              <a:rPr lang="ja-JP" altLang="en-US" sz="3100" dirty="0">
                <a:solidFill>
                  <a:schemeClr val="tx1"/>
                </a:solidFill>
              </a:rPr>
              <a:t>　６月３日（水）に実施予定</a:t>
            </a:r>
            <a:endParaRPr lang="ja-JP" altLang="en-US" sz="4000" dirty="0">
              <a:solidFill>
                <a:srgbClr val="FF0000"/>
              </a:solidFill>
            </a:endParaRPr>
          </a:p>
        </p:txBody>
      </p:sp>
      <p:sp>
        <p:nvSpPr>
          <p:cNvPr id="28675" name="Rectangle 5" descr="Rectangle: Click to edit Master text styles&#10;Second level&#10;Third level&#10;Fourth level&#10;Fifth level"/>
          <p:cNvSpPr>
            <a:spLocks noGrp="1" noChangeArrowheads="1"/>
          </p:cNvSpPr>
          <p:nvPr>
            <p:ph type="body" idx="4294967295"/>
          </p:nvPr>
        </p:nvSpPr>
        <p:spPr>
          <a:xfrm>
            <a:off x="0" y="981075"/>
            <a:ext cx="7924800" cy="1828800"/>
          </a:xfrm>
        </p:spPr>
        <p:txBody>
          <a:bodyPr>
            <a:normAutofit fontScale="92500"/>
          </a:bodyPr>
          <a:lstStyle/>
          <a:p>
            <a:pPr eaLnBrk="1" hangingPunct="1">
              <a:buFont typeface="Wingdings" pitchFamily="2" charset="2"/>
              <a:buNone/>
            </a:pPr>
            <a:r>
              <a:rPr lang="ja-JP" altLang="en-US" sz="2800" dirty="0"/>
              <a:t>　　生活や仕事、余暇について、学生時代に身に付けておきたいスキルなどを、ハローワークの専門支援員などから話を聞いたり、実践したりして進路についての意識を育てていきます。</a:t>
            </a:r>
          </a:p>
        </p:txBody>
      </p:sp>
      <p:graphicFrame>
        <p:nvGraphicFramePr>
          <p:cNvPr id="18461" name="Group 29"/>
          <p:cNvGraphicFramePr>
            <a:graphicFrameLocks noGrp="1"/>
          </p:cNvGraphicFramePr>
          <p:nvPr>
            <p:extLst>
              <p:ext uri="{D42A27DB-BD31-4B8C-83A1-F6EECF244321}">
                <p14:modId xmlns:p14="http://schemas.microsoft.com/office/powerpoint/2010/main" val="2393473662"/>
              </p:ext>
            </p:extLst>
          </p:nvPr>
        </p:nvGraphicFramePr>
        <p:xfrm>
          <a:off x="467545" y="2636912"/>
          <a:ext cx="8490526" cy="1524044"/>
        </p:xfrm>
        <a:graphic>
          <a:graphicData uri="http://schemas.openxmlformats.org/drawingml/2006/table">
            <a:tbl>
              <a:tblPr/>
              <a:tblGrid>
                <a:gridCol w="3274340">
                  <a:extLst>
                    <a:ext uri="{9D8B030D-6E8A-4147-A177-3AD203B41FA5}">
                      <a16:colId xmlns:a16="http://schemas.microsoft.com/office/drawing/2014/main" val="20000"/>
                    </a:ext>
                  </a:extLst>
                </a:gridCol>
                <a:gridCol w="5216186">
                  <a:extLst>
                    <a:ext uri="{9D8B030D-6E8A-4147-A177-3AD203B41FA5}">
                      <a16:colId xmlns:a16="http://schemas.microsoft.com/office/drawing/2014/main" val="20001"/>
                    </a:ext>
                  </a:extLst>
                </a:gridCol>
              </a:tblGrid>
              <a:tr h="4320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内容</a:t>
                      </a:r>
                    </a:p>
                  </a:txBody>
                  <a:tcPr marL="91439" marR="91439"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対象</a:t>
                      </a:r>
                    </a:p>
                  </a:txBody>
                  <a:tcPr marL="91439" marR="91439"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7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ハローワークの指導官に</a:t>
                      </a:r>
                      <a:r>
                        <a:rPr kumimoji="1" lang="ja-JP" altLang="en-US" sz="2000" b="0" i="0" u="none" strike="noStrike" cap="none" normalizeH="0" baseline="0">
                          <a:ln>
                            <a:noFill/>
                          </a:ln>
                          <a:solidFill>
                            <a:schemeClr val="tx1"/>
                          </a:solidFill>
                          <a:effectLst/>
                          <a:latin typeface="Tahoma" pitchFamily="34" charset="0"/>
                          <a:ea typeface="ＭＳ Ｐゴシック" pitchFamily="50" charset="-128"/>
                        </a:rPr>
                        <a:t>よる、就労ガイダンス</a:t>
                      </a:r>
                      <a:endPar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endParaRPr>
                    </a:p>
                  </a:txBody>
                  <a:tcPr marL="91439" marR="91439"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・一般就労と</a:t>
                      </a:r>
                      <a:r>
                        <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rPr>
                        <a:t>A</a:t>
                      </a: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型事業所を希望する高等部本科　専攻科１，２年生の人</a:t>
                      </a:r>
                      <a:endPar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・専攻科３、４年生で就労支援コースの人</a:t>
                      </a:r>
                    </a:p>
                  </a:txBody>
                  <a:tcPr marL="91439" marR="91439"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0" name="図 9">
            <a:extLst>
              <a:ext uri="{FF2B5EF4-FFF2-40B4-BE49-F238E27FC236}">
                <a16:creationId xmlns:a16="http://schemas.microsoft.com/office/drawing/2014/main" id="{D7B4C348-AFFC-9A26-1DD3-99D487D2BD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1317" r="8268"/>
          <a:stretch/>
        </p:blipFill>
        <p:spPr>
          <a:xfrm>
            <a:off x="6323799" y="4225142"/>
            <a:ext cx="2634272" cy="2456892"/>
          </a:xfrm>
          <a:prstGeom prst="rect">
            <a:avLst/>
          </a:prstGeom>
        </p:spPr>
      </p:pic>
      <p:pic>
        <p:nvPicPr>
          <p:cNvPr id="3" name="図 2">
            <a:extLst>
              <a:ext uri="{FF2B5EF4-FFF2-40B4-BE49-F238E27FC236}">
                <a16:creationId xmlns:a16="http://schemas.microsoft.com/office/drawing/2014/main" id="{01BFA485-C7C8-8E6A-ECCB-9825C3801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5486" y="4225142"/>
            <a:ext cx="3258593" cy="2443945"/>
          </a:xfrm>
          <a:prstGeom prst="rect">
            <a:avLst/>
          </a:prstGeom>
        </p:spPr>
      </p:pic>
      <p:pic>
        <p:nvPicPr>
          <p:cNvPr id="5" name="図 4">
            <a:extLst>
              <a:ext uri="{FF2B5EF4-FFF2-40B4-BE49-F238E27FC236}">
                <a16:creationId xmlns:a16="http://schemas.microsoft.com/office/drawing/2014/main" id="{79A3E3BB-B3A1-B732-B3F6-3E741DEA23AC}"/>
              </a:ext>
            </a:extLst>
          </p:cNvPr>
          <p:cNvPicPr>
            <a:picLocks noChangeAspect="1"/>
          </p:cNvPicPr>
          <p:nvPr/>
        </p:nvPicPr>
        <p:blipFill>
          <a:blip r:embed="rId6" cstate="print">
            <a:extLst>
              <a:ext uri="{28A0092B-C50C-407E-A947-70E740481C1C}">
                <a14:useLocalDpi xmlns:a14="http://schemas.microsoft.com/office/drawing/2010/main" val="0"/>
              </a:ext>
            </a:extLst>
          </a:blip>
          <a:srcRect l="26366" t="29025" r="11767"/>
          <a:stretch/>
        </p:blipFill>
        <p:spPr>
          <a:xfrm>
            <a:off x="295066" y="4322802"/>
            <a:ext cx="2510701" cy="2160240"/>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304800"/>
            <a:ext cx="4140200" cy="747713"/>
          </a:xfrm>
        </p:spPr>
        <p:txBody>
          <a:bodyPr/>
          <a:lstStyle/>
          <a:p>
            <a:pPr>
              <a:defRPr/>
            </a:pPr>
            <a:r>
              <a:rPr lang="ja-JP" altLang="en-US" sz="4000" dirty="0">
                <a:solidFill>
                  <a:srgbClr val="7030A0"/>
                </a:solidFill>
              </a:rPr>
              <a:t>　進路懇談会</a:t>
            </a:r>
          </a:p>
        </p:txBody>
      </p:sp>
      <p:sp>
        <p:nvSpPr>
          <p:cNvPr id="29699" name="Rectangle 3" descr="Rectangle: Click to edit Master text styles&#10;Second level&#10;Third level&#10;Fourth level&#10;Fifth level"/>
          <p:cNvSpPr>
            <a:spLocks noGrp="1" noChangeArrowheads="1"/>
          </p:cNvSpPr>
          <p:nvPr>
            <p:ph type="body" sz="half" idx="4294967295"/>
          </p:nvPr>
        </p:nvSpPr>
        <p:spPr>
          <a:xfrm>
            <a:off x="0" y="958850"/>
            <a:ext cx="7705725" cy="3165475"/>
          </a:xfrm>
        </p:spPr>
        <p:txBody>
          <a:bodyPr>
            <a:normAutofit fontScale="92500" lnSpcReduction="10000"/>
          </a:bodyPr>
          <a:lstStyle/>
          <a:p>
            <a:pPr marL="0" indent="0">
              <a:buNone/>
            </a:pPr>
            <a:r>
              <a:rPr lang="ja-JP" altLang="en-US" dirty="0"/>
              <a:t>　</a:t>
            </a:r>
            <a:r>
              <a:rPr lang="ja-JP" altLang="en-US" sz="2800" dirty="0">
                <a:solidFill>
                  <a:schemeClr val="tx1">
                    <a:lumMod val="85000"/>
                    <a:lumOff val="15000"/>
                  </a:schemeClr>
                </a:solidFill>
              </a:rPr>
              <a:t>現在の生活から、将来の卒業・修了後の生活に向けて、本人・保護者・学校・福祉課・支援センター・その他関係機関との話し合いの場を持つことで、生活・仕事・余暇・地域活動など生活全般に関しての希望や現段階での課題、今後の進め方などの情報を共有し、協力体制を整えます。</a:t>
            </a:r>
            <a:endParaRPr lang="en-US" altLang="ja-JP" sz="2800" dirty="0">
              <a:solidFill>
                <a:schemeClr val="tx1">
                  <a:lumMod val="85000"/>
                  <a:lumOff val="15000"/>
                </a:schemeClr>
              </a:solidFill>
            </a:endParaRPr>
          </a:p>
          <a:p>
            <a:pPr marL="0" indent="0">
              <a:buNone/>
            </a:pPr>
            <a:r>
              <a:rPr lang="ja-JP" altLang="en-US" sz="2800" dirty="0">
                <a:solidFill>
                  <a:schemeClr val="tx1">
                    <a:lumMod val="85000"/>
                    <a:lumOff val="15000"/>
                  </a:schemeClr>
                </a:solidFill>
              </a:rPr>
              <a:t>　より良い進路選択、よりスムーズな社会移行の実現をめざす為の大切な懇談会となります。</a:t>
            </a:r>
          </a:p>
        </p:txBody>
      </p:sp>
      <p:graphicFrame>
        <p:nvGraphicFramePr>
          <p:cNvPr id="19486" name="Group 30"/>
          <p:cNvGraphicFramePr>
            <a:graphicFrameLocks noGrp="1"/>
          </p:cNvGraphicFramePr>
          <p:nvPr>
            <p:ph sz="quarter" idx="4294967295"/>
            <p:extLst>
              <p:ext uri="{D42A27DB-BD31-4B8C-83A1-F6EECF244321}">
                <p14:modId xmlns:p14="http://schemas.microsoft.com/office/powerpoint/2010/main" val="3126756526"/>
              </p:ext>
            </p:extLst>
          </p:nvPr>
        </p:nvGraphicFramePr>
        <p:xfrm>
          <a:off x="395536" y="4220199"/>
          <a:ext cx="7957573" cy="1813739"/>
        </p:xfrm>
        <a:graphic>
          <a:graphicData uri="http://schemas.openxmlformats.org/drawingml/2006/table">
            <a:tbl>
              <a:tblPr/>
              <a:tblGrid>
                <a:gridCol w="5663547">
                  <a:extLst>
                    <a:ext uri="{9D8B030D-6E8A-4147-A177-3AD203B41FA5}">
                      <a16:colId xmlns:a16="http://schemas.microsoft.com/office/drawing/2014/main" val="20000"/>
                    </a:ext>
                  </a:extLst>
                </a:gridCol>
                <a:gridCol w="2294026">
                  <a:extLst>
                    <a:ext uri="{9D8B030D-6E8A-4147-A177-3AD203B41FA5}">
                      <a16:colId xmlns:a16="http://schemas.microsoft.com/office/drawing/2014/main" val="20001"/>
                    </a:ext>
                  </a:extLst>
                </a:gridCol>
              </a:tblGrid>
              <a:tr h="52678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実施対象者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400" b="1" i="0" u="none" strike="noStrike" cap="none" normalizeH="0" baseline="0" dirty="0">
                          <a:ln>
                            <a:noFill/>
                          </a:ln>
                          <a:solidFill>
                            <a:schemeClr val="tx1"/>
                          </a:solidFill>
                          <a:effectLst/>
                          <a:latin typeface="Tahoma" pitchFamily="34" charset="0"/>
                          <a:ea typeface="ＭＳ Ｐゴシック" pitchFamily="50" charset="-128"/>
                        </a:rPr>
                        <a:t>実施日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080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今年度で卒業・修了し、社会へ移行する生徒</a:t>
                      </a:r>
                      <a:endPar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（ケースによっては時期が異なる場合があります）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５月１</a:t>
                      </a:r>
                      <a:r>
                        <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rPr>
                        <a:t>3</a:t>
                      </a: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～１</a:t>
                      </a:r>
                      <a:r>
                        <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rPr>
                        <a:t>5</a:t>
                      </a: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9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その他で、職場実習等、進路活動が始まった生徒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８月</a:t>
                      </a:r>
                      <a:r>
                        <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rPr>
                        <a:t>19</a:t>
                      </a: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～２</a:t>
                      </a:r>
                      <a:r>
                        <a:rPr kumimoji="1" lang="en-US" altLang="ja-JP" sz="2000" b="0" i="0" u="none" strike="noStrike" cap="none" normalizeH="0" baseline="0" dirty="0">
                          <a:ln>
                            <a:noFill/>
                          </a:ln>
                          <a:solidFill>
                            <a:schemeClr val="tx1"/>
                          </a:solidFill>
                          <a:effectLst/>
                          <a:latin typeface="Tahoma" pitchFamily="34" charset="0"/>
                          <a:ea typeface="ＭＳ Ｐゴシック" pitchFamily="50" charset="-128"/>
                        </a:rPr>
                        <a:t>1</a:t>
                      </a:r>
                      <a:r>
                        <a:rPr kumimoji="1" lang="ja-JP" altLang="en-US" sz="2000" b="0" i="0" u="none" strike="noStrike" cap="none" normalizeH="0" baseline="0" dirty="0">
                          <a:ln>
                            <a:noFill/>
                          </a:ln>
                          <a:solidFill>
                            <a:schemeClr val="tx1"/>
                          </a:solidFill>
                          <a:effectLst/>
                          <a:latin typeface="Tahoma" pitchFamily="34" charset="0"/>
                          <a:ea typeface="ＭＳ Ｐゴシック" pitchFamily="50" charset="-128"/>
                        </a:rPr>
                        <a:t>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9722" name="Rectangle 72" descr="Rectangle: Click to edit Master text styles&#10;Second level&#10;Third level&#10;Fourth level&#10;Fifth level"/>
          <p:cNvSpPr>
            <a:spLocks noChangeArrowheads="1"/>
          </p:cNvSpPr>
          <p:nvPr/>
        </p:nvSpPr>
        <p:spPr bwMode="auto">
          <a:xfrm>
            <a:off x="611566" y="6238583"/>
            <a:ext cx="820890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lnSpc>
                <a:spcPct val="90000"/>
              </a:lnSpc>
              <a:spcBef>
                <a:spcPct val="20000"/>
              </a:spcBef>
              <a:buClr>
                <a:schemeClr val="hlink"/>
              </a:buClr>
              <a:buSzPct val="110000"/>
            </a:pPr>
            <a:r>
              <a:rPr kumimoji="1" lang="ja-JP" altLang="en-US" sz="2000" dirty="0">
                <a:latin typeface="+mn-ea"/>
              </a:rPr>
              <a:t>県外出身生徒・あゆみ寮生の実施時期は、この限りではありません。</a:t>
            </a: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836613"/>
            <a:ext cx="7488238" cy="747712"/>
          </a:xfrm>
        </p:spPr>
        <p:txBody>
          <a:bodyPr>
            <a:normAutofit fontScale="90000"/>
          </a:bodyPr>
          <a:lstStyle/>
          <a:p>
            <a:pPr>
              <a:defRPr/>
            </a:pPr>
            <a:r>
              <a:rPr lang="ja-JP" altLang="en-US" sz="4000" dirty="0">
                <a:solidFill>
                  <a:srgbClr val="7030A0"/>
                </a:solidFill>
              </a:rPr>
              <a:t>今年で６年目！！</a:t>
            </a:r>
            <a:br>
              <a:rPr lang="en-US" altLang="ja-JP" sz="4000" dirty="0">
                <a:solidFill>
                  <a:srgbClr val="7030A0"/>
                </a:solidFill>
              </a:rPr>
            </a:br>
            <a:r>
              <a:rPr lang="ja-JP" altLang="en-US" sz="4000" dirty="0">
                <a:solidFill>
                  <a:srgbClr val="7030A0"/>
                </a:solidFill>
              </a:rPr>
              <a:t>　　　　キャリアパスポート</a:t>
            </a:r>
          </a:p>
        </p:txBody>
      </p:sp>
      <p:sp>
        <p:nvSpPr>
          <p:cNvPr id="29699" name="Rectangle 3" descr="Rectangle: Click to edit Master text styles&#10;Second level&#10;Third level&#10;Fourth level&#10;Fifth level"/>
          <p:cNvSpPr>
            <a:spLocks noGrp="1" noChangeArrowheads="1"/>
          </p:cNvSpPr>
          <p:nvPr>
            <p:ph type="body" sz="half" idx="4294967295"/>
          </p:nvPr>
        </p:nvSpPr>
        <p:spPr>
          <a:xfrm>
            <a:off x="0" y="1844675"/>
            <a:ext cx="7705725" cy="4105275"/>
          </a:xfrm>
        </p:spPr>
        <p:txBody>
          <a:bodyPr>
            <a:normAutofit lnSpcReduction="10000"/>
          </a:bodyPr>
          <a:lstStyle/>
          <a:p>
            <a:pPr marL="0" indent="0">
              <a:buNone/>
            </a:pPr>
            <a:r>
              <a:rPr lang="ja-JP" altLang="en-US" dirty="0"/>
              <a:t>　</a:t>
            </a:r>
            <a:endParaRPr lang="en-US" altLang="ja-JP" dirty="0"/>
          </a:p>
          <a:p>
            <a:pPr marL="0" indent="0">
              <a:buNone/>
            </a:pPr>
            <a:endParaRPr lang="en-US" altLang="ja-JP" sz="3200" dirty="0"/>
          </a:p>
          <a:p>
            <a:pPr marL="0" indent="0">
              <a:buNone/>
            </a:pPr>
            <a:r>
              <a:rPr lang="en-US" altLang="ja-JP" sz="3200" dirty="0"/>
              <a:t>※</a:t>
            </a:r>
            <a:r>
              <a:rPr lang="ja-JP" altLang="en-US" sz="3200" dirty="0"/>
              <a:t>文科省からの提案でスタートしました。日常生活の積み重ねが進路につながるという趣旨のもと、進路指導主事協議会の中で提案されたもので</a:t>
            </a:r>
            <a:r>
              <a:rPr lang="en-US" altLang="ja-JP" sz="3200" dirty="0"/>
              <a:t>2020</a:t>
            </a:r>
            <a:r>
              <a:rPr lang="ja-JP" altLang="en-US" sz="3200" dirty="0"/>
              <a:t>年度より始まりました。県内統一での書式はなく、各校でオリジナルに作成して取り組んでいます。</a:t>
            </a:r>
            <a:endParaRPr lang="en-US" altLang="ja-JP" sz="3200" dirty="0"/>
          </a:p>
          <a:p>
            <a:pPr marL="0" indent="0">
              <a:buNone/>
            </a:pPr>
            <a:endParaRPr lang="en-US" altLang="ja-JP" sz="3200" dirty="0">
              <a:solidFill>
                <a:schemeClr val="tx1">
                  <a:lumMod val="85000"/>
                  <a:lumOff val="15000"/>
                </a:schemeClr>
              </a:solidFill>
            </a:endParaRPr>
          </a:p>
        </p:txBody>
      </p:sp>
    </p:spTree>
    <p:extLst>
      <p:ext uri="{BB962C8B-B14F-4D97-AF65-F5344CB8AC3E}">
        <p14:creationId xmlns:p14="http://schemas.microsoft.com/office/powerpoint/2010/main" val="174532099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9C4B89-F251-4896-9D81-D3516429DB90}"/>
              </a:ext>
            </a:extLst>
          </p:cNvPr>
          <p:cNvSpPr>
            <a:spLocks noGrp="1"/>
          </p:cNvSpPr>
          <p:nvPr>
            <p:ph type="title"/>
          </p:nvPr>
        </p:nvSpPr>
        <p:spPr>
          <a:xfrm>
            <a:off x="323528" y="310976"/>
            <a:ext cx="7886700" cy="994172"/>
          </a:xfrm>
        </p:spPr>
        <p:txBody>
          <a:bodyPr/>
          <a:lstStyle/>
          <a:p>
            <a:r>
              <a:rPr kumimoji="1" lang="ja-JP" altLang="en-US" dirty="0"/>
              <a:t>キャリアパスポートって？</a:t>
            </a:r>
          </a:p>
        </p:txBody>
      </p:sp>
      <p:sp>
        <p:nvSpPr>
          <p:cNvPr id="3" name="コンテンツ プレースホルダー 2">
            <a:extLst>
              <a:ext uri="{FF2B5EF4-FFF2-40B4-BE49-F238E27FC236}">
                <a16:creationId xmlns:a16="http://schemas.microsoft.com/office/drawing/2014/main" id="{DE2F2A53-2AB9-40D3-9732-67C4078A56FB}"/>
              </a:ext>
            </a:extLst>
          </p:cNvPr>
          <p:cNvSpPr>
            <a:spLocks noGrp="1"/>
          </p:cNvSpPr>
          <p:nvPr>
            <p:ph idx="1"/>
          </p:nvPr>
        </p:nvSpPr>
        <p:spPr>
          <a:xfrm>
            <a:off x="179512" y="1196752"/>
            <a:ext cx="8801876" cy="3880665"/>
          </a:xfrm>
        </p:spPr>
        <p:txBody>
          <a:bodyPr>
            <a:noAutofit/>
          </a:bodyPr>
          <a:lstStyle/>
          <a:p>
            <a:pPr marL="0" indent="0">
              <a:buNone/>
            </a:pPr>
            <a:r>
              <a:rPr lang="ja-JP" altLang="en-US" sz="3000" dirty="0"/>
              <a:t>今年</a:t>
            </a:r>
            <a:r>
              <a:rPr lang="en-US" altLang="ja-JP" sz="3000" dirty="0"/>
              <a:t>1</a:t>
            </a:r>
            <a:r>
              <a:rPr lang="ja-JP" altLang="en-US" sz="3000" dirty="0"/>
              <a:t>年間で頑張りたい目標を</a:t>
            </a:r>
            <a:endParaRPr lang="en-US" altLang="ja-JP" sz="3000" dirty="0"/>
          </a:p>
          <a:p>
            <a:pPr marL="0" indent="0">
              <a:buNone/>
            </a:pPr>
            <a:r>
              <a:rPr lang="ja-JP" altLang="en-US" sz="3000" dirty="0"/>
              <a:t>キャリア目標として決めます。</a:t>
            </a:r>
            <a:endParaRPr lang="en-US" altLang="ja-JP" sz="3000" dirty="0"/>
          </a:p>
          <a:p>
            <a:pPr marL="0" indent="0">
              <a:buNone/>
            </a:pPr>
            <a:r>
              <a:rPr lang="ja-JP" altLang="en-US" sz="3000" dirty="0"/>
              <a:t>（○○したい、○○出来るようになりたいなど）</a:t>
            </a:r>
            <a:endParaRPr lang="en-US" altLang="ja-JP" sz="3000" dirty="0"/>
          </a:p>
          <a:p>
            <a:pPr marL="0" indent="0">
              <a:buNone/>
            </a:pPr>
            <a:r>
              <a:rPr lang="ja-JP" altLang="en-US" sz="3200" dirty="0">
                <a:solidFill>
                  <a:schemeClr val="tx1">
                    <a:lumMod val="85000"/>
                    <a:lumOff val="15000"/>
                  </a:schemeClr>
                </a:solidFill>
              </a:rPr>
              <a:t>学期末に本人と担任で振り返りを行なっています。本校では、小中学部と高等部以上で書式が異なります。</a:t>
            </a:r>
            <a:endParaRPr lang="en-US" altLang="ja-JP" sz="3000" dirty="0"/>
          </a:p>
          <a:p>
            <a:pPr marL="0" indent="0">
              <a:buNone/>
            </a:pPr>
            <a:r>
              <a:rPr lang="ja-JP" altLang="en-US" sz="3000" dirty="0"/>
              <a:t>　高等部以上では、その目標の自分に近づくために頑張って取り組むことを</a:t>
            </a:r>
            <a:r>
              <a:rPr lang="ja-JP" altLang="en-US" sz="3000" b="1" u="sng" dirty="0"/>
              <a:t>具体的に</a:t>
            </a:r>
            <a:r>
              <a:rPr lang="ja-JP" altLang="en-US" sz="3000" dirty="0"/>
              <a:t>考えて書き込みます。</a:t>
            </a:r>
            <a:endParaRPr lang="en-US" altLang="ja-JP" sz="3000" dirty="0"/>
          </a:p>
          <a:p>
            <a:pPr marL="0" indent="0">
              <a:buNone/>
            </a:pPr>
            <a:r>
              <a:rPr lang="ja-JP" altLang="en-US" sz="3000" dirty="0"/>
              <a:t>毎日</a:t>
            </a:r>
            <a:r>
              <a:rPr lang="en-US" altLang="ja-JP" sz="3000" dirty="0"/>
              <a:t>『</a:t>
            </a:r>
            <a:r>
              <a:rPr lang="ja-JP" altLang="en-US" sz="3000" b="1" dirty="0">
                <a:solidFill>
                  <a:srgbClr val="FF3399"/>
                </a:solidFill>
              </a:rPr>
              <a:t>意識</a:t>
            </a:r>
            <a:r>
              <a:rPr lang="en-US" altLang="ja-JP" sz="3000" dirty="0"/>
              <a:t>』</a:t>
            </a:r>
            <a:r>
              <a:rPr lang="ja-JP" altLang="en-US" sz="3000" dirty="0"/>
              <a:t>し、</a:t>
            </a:r>
            <a:r>
              <a:rPr lang="en-US" altLang="ja-JP" sz="3000" dirty="0"/>
              <a:t>『</a:t>
            </a:r>
            <a:r>
              <a:rPr lang="ja-JP" altLang="en-US" sz="3000" b="1" dirty="0">
                <a:solidFill>
                  <a:srgbClr val="FF3399"/>
                </a:solidFill>
              </a:rPr>
              <a:t>続ける</a:t>
            </a:r>
            <a:r>
              <a:rPr lang="en-US" altLang="ja-JP" sz="3000" dirty="0"/>
              <a:t>』</a:t>
            </a:r>
            <a:r>
              <a:rPr lang="ja-JP" altLang="en-US" sz="3000" dirty="0"/>
              <a:t>ことが大切です。</a:t>
            </a:r>
          </a:p>
        </p:txBody>
      </p:sp>
    </p:spTree>
    <p:extLst>
      <p:ext uri="{BB962C8B-B14F-4D97-AF65-F5344CB8AC3E}">
        <p14:creationId xmlns:p14="http://schemas.microsoft.com/office/powerpoint/2010/main" val="37944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765175"/>
            <a:ext cx="2482850" cy="1035050"/>
          </a:xfrm>
        </p:spPr>
        <p:txBody>
          <a:bodyPr>
            <a:normAutofit/>
          </a:bodyPr>
          <a:lstStyle/>
          <a:p>
            <a:pPr algn="ctr">
              <a:defRPr/>
            </a:pPr>
            <a:r>
              <a:rPr lang="ja-JP" altLang="en-US" sz="4800" dirty="0">
                <a:solidFill>
                  <a:srgbClr val="3A9818"/>
                </a:solidFill>
              </a:rPr>
              <a:t>目　次</a:t>
            </a:r>
          </a:p>
        </p:txBody>
      </p:sp>
      <p:sp>
        <p:nvSpPr>
          <p:cNvPr id="7171" name="Rectangle 3" descr="Rectangle: Click to edit Master text styles&#10;Second level&#10;Third level&#10;Fourth level&#10;Fifth level"/>
          <p:cNvSpPr>
            <a:spLocks noGrp="1" noChangeArrowheads="1"/>
          </p:cNvSpPr>
          <p:nvPr>
            <p:ph type="body" idx="4294967295"/>
          </p:nvPr>
        </p:nvSpPr>
        <p:spPr>
          <a:xfrm>
            <a:off x="0" y="2060575"/>
            <a:ext cx="7375525" cy="4248150"/>
          </a:xfrm>
        </p:spPr>
        <p:txBody>
          <a:bodyPr>
            <a:normAutofit/>
          </a:bodyPr>
          <a:lstStyle/>
          <a:p>
            <a:pPr eaLnBrk="1" hangingPunct="1">
              <a:lnSpc>
                <a:spcPct val="90000"/>
              </a:lnSpc>
              <a:buFont typeface="Wingdings" pitchFamily="2" charset="2"/>
              <a:buNone/>
            </a:pPr>
            <a:r>
              <a:rPr lang="en-US" altLang="ja-JP" sz="3600" dirty="0">
                <a:solidFill>
                  <a:schemeClr val="accent1">
                    <a:lumMod val="75000"/>
                  </a:schemeClr>
                </a:solidFill>
              </a:rPr>
              <a:t>①</a:t>
            </a:r>
            <a:r>
              <a:rPr lang="ja-JP" altLang="en-US" sz="3600" dirty="0">
                <a:solidFill>
                  <a:schemeClr val="accent1">
                    <a:lumMod val="75000"/>
                  </a:schemeClr>
                </a:solidFill>
              </a:rPr>
              <a:t>　聖母の家学園の進路支援</a:t>
            </a:r>
            <a:endParaRPr lang="en-US" altLang="ja-JP" sz="3600" dirty="0">
              <a:solidFill>
                <a:schemeClr val="accent1">
                  <a:lumMod val="75000"/>
                </a:schemeClr>
              </a:solidFill>
            </a:endParaRPr>
          </a:p>
          <a:p>
            <a:pPr>
              <a:lnSpc>
                <a:spcPct val="90000"/>
              </a:lnSpc>
              <a:buNone/>
            </a:pPr>
            <a:r>
              <a:rPr lang="ja-JP" altLang="en-US" sz="3600" dirty="0">
                <a:solidFill>
                  <a:schemeClr val="accent1">
                    <a:lumMod val="75000"/>
                  </a:schemeClr>
                </a:solidFill>
              </a:rPr>
              <a:t>②　進路に直接関わる学習活動</a:t>
            </a:r>
            <a:endParaRPr lang="en-US" altLang="ja-JP" sz="3600" dirty="0">
              <a:solidFill>
                <a:schemeClr val="accent1">
                  <a:lumMod val="75000"/>
                </a:schemeClr>
              </a:solidFill>
            </a:endParaRPr>
          </a:p>
          <a:p>
            <a:pPr>
              <a:lnSpc>
                <a:spcPct val="90000"/>
              </a:lnSpc>
              <a:buNone/>
            </a:pPr>
            <a:r>
              <a:rPr lang="ja-JP" altLang="en-US" sz="3600" dirty="0">
                <a:solidFill>
                  <a:schemeClr val="accent1">
                    <a:lumMod val="75000"/>
                  </a:schemeClr>
                </a:solidFill>
              </a:rPr>
              <a:t>③　保護者と共に拓く進路</a:t>
            </a:r>
          </a:p>
          <a:p>
            <a:pPr eaLnBrk="1" hangingPunct="1">
              <a:lnSpc>
                <a:spcPct val="90000"/>
              </a:lnSpc>
              <a:buFont typeface="Wingdings" pitchFamily="2" charset="2"/>
              <a:buNone/>
            </a:pPr>
            <a:r>
              <a:rPr lang="en-US" altLang="ja-JP" sz="3600" dirty="0">
                <a:solidFill>
                  <a:schemeClr val="accent1">
                    <a:lumMod val="75000"/>
                  </a:schemeClr>
                </a:solidFill>
              </a:rPr>
              <a:t>④</a:t>
            </a:r>
            <a:r>
              <a:rPr lang="ja-JP" altLang="en-US" sz="3600" dirty="0">
                <a:solidFill>
                  <a:schemeClr val="accent1">
                    <a:lumMod val="75000"/>
                  </a:schemeClr>
                </a:solidFill>
              </a:rPr>
              <a:t>　あゆみ寮生の進路支援</a:t>
            </a:r>
            <a:endParaRPr lang="en-US" altLang="ja-JP" sz="3600" dirty="0">
              <a:solidFill>
                <a:schemeClr val="accent1">
                  <a:lumMod val="75000"/>
                </a:schemeClr>
              </a:solidFill>
            </a:endParaRPr>
          </a:p>
          <a:p>
            <a:pPr>
              <a:lnSpc>
                <a:spcPct val="90000"/>
              </a:lnSpc>
              <a:buNone/>
            </a:pPr>
            <a:r>
              <a:rPr lang="ja-JP" altLang="en-US" sz="3600" dirty="0">
                <a:solidFill>
                  <a:schemeClr val="accent1">
                    <a:lumMod val="75000"/>
                  </a:schemeClr>
                </a:solidFill>
              </a:rPr>
              <a:t>⑤　その他　</a:t>
            </a:r>
            <a:r>
              <a:rPr lang="ja-JP" altLang="en-US" dirty="0">
                <a:solidFill>
                  <a:schemeClr val="accent1">
                    <a:lumMod val="75000"/>
                  </a:schemeClr>
                </a:solidFill>
              </a:rPr>
              <a:t>（</a:t>
            </a:r>
            <a:r>
              <a:rPr lang="ja-JP" altLang="en-US" dirty="0">
                <a:solidFill>
                  <a:schemeClr val="tx2">
                    <a:lumMod val="60000"/>
                    <a:lumOff val="40000"/>
                  </a:schemeClr>
                </a:solidFill>
              </a:rPr>
              <a:t>進路を進める上で必要な情報）</a:t>
            </a:r>
            <a:endParaRPr lang="en-US" altLang="ja-JP" dirty="0">
              <a:solidFill>
                <a:schemeClr val="tx2">
                  <a:lumMod val="60000"/>
                  <a:lumOff val="40000"/>
                </a:schemeClr>
              </a:solidFil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B6460A68-55C4-1B3F-1158-F755E0AEF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13" y="582970"/>
            <a:ext cx="8963084" cy="5870366"/>
          </a:xfrm>
        </p:spPr>
      </p:pic>
      <p:pic>
        <p:nvPicPr>
          <p:cNvPr id="8" name="図 7">
            <a:extLst>
              <a:ext uri="{FF2B5EF4-FFF2-40B4-BE49-F238E27FC236}">
                <a16:creationId xmlns:a16="http://schemas.microsoft.com/office/drawing/2014/main" id="{EDDEEA1C-1CE7-4447-AC00-AFCBF195512A}"/>
              </a:ext>
            </a:extLst>
          </p:cNvPr>
          <p:cNvPicPr>
            <a:picLocks noChangeAspect="1"/>
          </p:cNvPicPr>
          <p:nvPr/>
        </p:nvPicPr>
        <p:blipFill>
          <a:blip r:embed="rId3"/>
          <a:stretch>
            <a:fillRect/>
          </a:stretch>
        </p:blipFill>
        <p:spPr>
          <a:xfrm>
            <a:off x="4850522" y="2276872"/>
            <a:ext cx="3578662" cy="1255885"/>
          </a:xfrm>
          <a:prstGeom prst="rect">
            <a:avLst/>
          </a:prstGeom>
        </p:spPr>
      </p:pic>
    </p:spTree>
    <p:extLst>
      <p:ext uri="{BB962C8B-B14F-4D97-AF65-F5344CB8AC3E}">
        <p14:creationId xmlns:p14="http://schemas.microsoft.com/office/powerpoint/2010/main" val="307434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9D00AAE-3FC2-62D7-999D-323992553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883" y="609600"/>
            <a:ext cx="4206605" cy="5547841"/>
          </a:xfrm>
          <a:prstGeom prst="rect">
            <a:avLst/>
          </a:prstGeom>
        </p:spPr>
      </p:pic>
      <p:pic>
        <p:nvPicPr>
          <p:cNvPr id="11" name="コンテンツ プレースホルダー 10">
            <a:extLst>
              <a:ext uri="{FF2B5EF4-FFF2-40B4-BE49-F238E27FC236}">
                <a16:creationId xmlns:a16="http://schemas.microsoft.com/office/drawing/2014/main" id="{A90E42D6-844C-A14B-9837-53EAE4FCA4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22272"/>
            <a:ext cx="4543673" cy="5992381"/>
          </a:xfrm>
        </p:spPr>
      </p:pic>
      <p:sp>
        <p:nvSpPr>
          <p:cNvPr id="8" name="吹き出し: 角を丸めた四角形 7">
            <a:extLst>
              <a:ext uri="{FF2B5EF4-FFF2-40B4-BE49-F238E27FC236}">
                <a16:creationId xmlns:a16="http://schemas.microsoft.com/office/drawing/2014/main" id="{975B98E9-574F-4573-9C20-0C3034264F71}"/>
              </a:ext>
            </a:extLst>
          </p:cNvPr>
          <p:cNvSpPr/>
          <p:nvPr/>
        </p:nvSpPr>
        <p:spPr>
          <a:xfrm>
            <a:off x="2843808" y="3068960"/>
            <a:ext cx="2088232" cy="1224136"/>
          </a:xfrm>
          <a:prstGeom prst="wedgeRoundRectCallout">
            <a:avLst>
              <a:gd name="adj1" fmla="val -15416"/>
              <a:gd name="adj2" fmla="val -1839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なりたい自分</a:t>
            </a:r>
            <a:endParaRPr kumimoji="1" lang="en-US" altLang="ja-JP" dirty="0"/>
          </a:p>
          <a:p>
            <a:pPr algn="ctr"/>
            <a:r>
              <a:rPr kumimoji="1" lang="ja-JP" altLang="en-US" dirty="0"/>
              <a:t>頑張りたいこと</a:t>
            </a:r>
          </a:p>
        </p:txBody>
      </p:sp>
      <p:sp>
        <p:nvSpPr>
          <p:cNvPr id="9" name="吹き出し: 角を丸めた四角形 8">
            <a:extLst>
              <a:ext uri="{FF2B5EF4-FFF2-40B4-BE49-F238E27FC236}">
                <a16:creationId xmlns:a16="http://schemas.microsoft.com/office/drawing/2014/main" id="{C85CE7D7-BC52-4A01-B196-CE9E70A4E11D}"/>
              </a:ext>
            </a:extLst>
          </p:cNvPr>
          <p:cNvSpPr/>
          <p:nvPr/>
        </p:nvSpPr>
        <p:spPr>
          <a:xfrm>
            <a:off x="2843808" y="5311592"/>
            <a:ext cx="2844318" cy="1224136"/>
          </a:xfrm>
          <a:prstGeom prst="wedgeRoundRectCallout">
            <a:avLst>
              <a:gd name="adj1" fmla="val -79969"/>
              <a:gd name="adj2" fmla="val -614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目標達成のために</a:t>
            </a:r>
            <a:endParaRPr kumimoji="1" lang="en-US" altLang="ja-JP" dirty="0"/>
          </a:p>
          <a:p>
            <a:pPr algn="ctr"/>
            <a:r>
              <a:rPr kumimoji="1" lang="ja-JP" altLang="en-US" dirty="0"/>
              <a:t>具体的に取り組むこと</a:t>
            </a:r>
          </a:p>
        </p:txBody>
      </p:sp>
    </p:spTree>
    <p:extLst>
      <p:ext uri="{BB962C8B-B14F-4D97-AF65-F5344CB8AC3E}">
        <p14:creationId xmlns:p14="http://schemas.microsoft.com/office/powerpoint/2010/main" val="205318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115888"/>
            <a:ext cx="5722938" cy="747712"/>
          </a:xfrm>
        </p:spPr>
        <p:txBody>
          <a:bodyPr>
            <a:normAutofit fontScale="90000"/>
          </a:bodyPr>
          <a:lstStyle/>
          <a:p>
            <a:pPr>
              <a:defRPr/>
            </a:pPr>
            <a:r>
              <a:rPr lang="ja-JP" altLang="en-US" sz="4000" dirty="0">
                <a:solidFill>
                  <a:srgbClr val="FFCCFF"/>
                </a:solidFill>
              </a:rPr>
              <a:t>　</a:t>
            </a:r>
            <a:r>
              <a:rPr lang="ja-JP" altLang="en-US" sz="4400" dirty="0">
                <a:solidFill>
                  <a:srgbClr val="800000"/>
                </a:solidFill>
              </a:rPr>
              <a:t>職場実習（体験実習）</a:t>
            </a:r>
          </a:p>
        </p:txBody>
      </p:sp>
      <p:sp>
        <p:nvSpPr>
          <p:cNvPr id="34819" name="Rectangle 41" descr="Rectangle: Click to edit Master text styles&#10;Second level&#10;Third level&#10;Fourth level&#10;Fifth level"/>
          <p:cNvSpPr>
            <a:spLocks noChangeArrowheads="1"/>
          </p:cNvSpPr>
          <p:nvPr/>
        </p:nvSpPr>
        <p:spPr bwMode="auto">
          <a:xfrm>
            <a:off x="4788024" y="548686"/>
            <a:ext cx="4176464" cy="342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000" dirty="0">
                <a:latin typeface="Tahoma" pitchFamily="34" charset="0"/>
              </a:rPr>
              <a:t>　　</a:t>
            </a:r>
            <a:r>
              <a:rPr kumimoji="1" lang="ja-JP" altLang="en-US" sz="2200" dirty="0">
                <a:latin typeface="Tahoma" pitchFamily="34" charset="0"/>
              </a:rPr>
              <a:t>　</a:t>
            </a:r>
            <a:r>
              <a:rPr kumimoji="1" lang="ja-JP" altLang="en-US" sz="2200" dirty="0">
                <a:latin typeface="+mj-ea"/>
                <a:ea typeface="+mj-ea"/>
              </a:rPr>
              <a:t>事業所や会社など、学校を離れた場所で「働くスタイル」を</a:t>
            </a:r>
            <a:r>
              <a:rPr kumimoji="1" lang="ja-JP" altLang="en-US" sz="2200" b="1" u="sng" dirty="0">
                <a:solidFill>
                  <a:srgbClr val="FF0000"/>
                </a:solidFill>
                <a:latin typeface="+mj-ea"/>
                <a:ea typeface="+mj-ea"/>
              </a:rPr>
              <a:t>体験</a:t>
            </a:r>
            <a:r>
              <a:rPr kumimoji="1" lang="ja-JP" altLang="en-US" sz="2200" dirty="0">
                <a:latin typeface="+mj-ea"/>
                <a:ea typeface="+mj-ea"/>
              </a:rPr>
              <a:t>し学ぶことを大切なねらいとしています。</a:t>
            </a:r>
            <a:endParaRPr kumimoji="1" lang="en-US" altLang="ja-JP" sz="2200" dirty="0">
              <a:latin typeface="+mj-ea"/>
              <a:ea typeface="+mj-ea"/>
            </a:endParaRPr>
          </a:p>
          <a:p>
            <a:pPr marL="342891" indent="-342891">
              <a:spcBef>
                <a:spcPct val="20000"/>
              </a:spcBef>
              <a:buClr>
                <a:schemeClr val="hlink"/>
              </a:buClr>
              <a:buSzPct val="110000"/>
            </a:pPr>
            <a:r>
              <a:rPr kumimoji="1" lang="ja-JP" altLang="en-US" sz="2200" dirty="0">
                <a:latin typeface="+mj-ea"/>
                <a:ea typeface="+mj-ea"/>
              </a:rPr>
              <a:t>　　身だしなみやあいさつ、職場でのコミュニケーションも重要なポイントですし、期間中の家族の支援や生活の組み立てなども考え、働く生活のイメージを育てていきます。</a:t>
            </a:r>
          </a:p>
          <a:p>
            <a:pPr marL="342891" indent="-342891">
              <a:spcBef>
                <a:spcPct val="20000"/>
              </a:spcBef>
              <a:buClr>
                <a:schemeClr val="hlink"/>
              </a:buClr>
              <a:buSzPct val="110000"/>
            </a:pPr>
            <a:endParaRPr kumimoji="1" lang="ja-JP" altLang="en-US" sz="2000" dirty="0">
              <a:latin typeface="+mj-ea"/>
              <a:ea typeface="+mj-ea"/>
            </a:endParaRPr>
          </a:p>
        </p:txBody>
      </p:sp>
      <p:sp>
        <p:nvSpPr>
          <p:cNvPr id="34820" name="Rectangle 42" descr="Rectangle: Click to edit Master text styles&#10;Second level&#10;Third level&#10;Fourth level&#10;Fifth level"/>
          <p:cNvSpPr>
            <a:spLocks noChangeArrowheads="1"/>
          </p:cNvSpPr>
          <p:nvPr/>
        </p:nvSpPr>
        <p:spPr bwMode="auto">
          <a:xfrm>
            <a:off x="-314992" y="4847008"/>
            <a:ext cx="5175027" cy="247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000" dirty="0">
                <a:latin typeface="Tahoma" pitchFamily="34" charset="0"/>
              </a:rPr>
              <a:t>　　</a:t>
            </a:r>
            <a:r>
              <a:rPr kumimoji="1" lang="ja-JP" altLang="en-US" sz="2000" b="1" dirty="0">
                <a:latin typeface="Tahoma" pitchFamily="34" charset="0"/>
              </a:rPr>
              <a:t>　</a:t>
            </a:r>
            <a:r>
              <a:rPr kumimoji="1" lang="ja-JP" altLang="en-US" sz="2400" dirty="0">
                <a:latin typeface="+mj-ea"/>
                <a:ea typeface="+mj-ea"/>
              </a:rPr>
              <a:t>職場実習は基本的に本科３年生から始まります。</a:t>
            </a:r>
            <a:endParaRPr kumimoji="1" lang="en-US" altLang="ja-JP" sz="2400" dirty="0">
              <a:latin typeface="+mj-ea"/>
              <a:ea typeface="+mj-ea"/>
            </a:endParaRPr>
          </a:p>
          <a:p>
            <a:pPr marL="342891" indent="-342891">
              <a:spcBef>
                <a:spcPct val="20000"/>
              </a:spcBef>
              <a:buClr>
                <a:schemeClr val="hlink"/>
              </a:buClr>
              <a:buSzPct val="110000"/>
            </a:pPr>
            <a:r>
              <a:rPr kumimoji="1" lang="ja-JP" altLang="en-US" sz="2400" dirty="0">
                <a:latin typeface="+mj-ea"/>
                <a:ea typeface="+mj-ea"/>
              </a:rPr>
              <a:t>　　</a:t>
            </a:r>
            <a:r>
              <a:rPr kumimoji="1" lang="ja-JP" altLang="en-US" sz="2400" b="1" u="sng" dirty="0">
                <a:solidFill>
                  <a:srgbClr val="FF0000"/>
                </a:solidFill>
                <a:latin typeface="+mj-ea"/>
                <a:ea typeface="+mj-ea"/>
              </a:rPr>
              <a:t>まず、自分の地域の事業所や会社などで、気になる事業所などに、“体験”として実習利用をします。</a:t>
            </a:r>
            <a:endParaRPr kumimoji="1" lang="en-US" altLang="ja-JP" sz="2400" b="1" u="sng" dirty="0">
              <a:solidFill>
                <a:srgbClr val="FF0000"/>
              </a:solidFill>
              <a:latin typeface="+mj-ea"/>
              <a:ea typeface="+mj-ea"/>
            </a:endParaRPr>
          </a:p>
          <a:p>
            <a:pPr marL="342891" indent="-342891">
              <a:spcBef>
                <a:spcPct val="20000"/>
              </a:spcBef>
              <a:buClr>
                <a:schemeClr val="hlink"/>
              </a:buClr>
              <a:buSzPct val="110000"/>
            </a:pPr>
            <a:r>
              <a:rPr kumimoji="1" lang="ja-JP" altLang="en-US" sz="2000" dirty="0">
                <a:latin typeface="+mj-ea"/>
                <a:ea typeface="+mj-ea"/>
              </a:rPr>
              <a:t>　　</a:t>
            </a:r>
          </a:p>
        </p:txBody>
      </p:sp>
      <p:pic>
        <p:nvPicPr>
          <p:cNvPr id="8" name="図 7">
            <a:extLst>
              <a:ext uri="{FF2B5EF4-FFF2-40B4-BE49-F238E27FC236}">
                <a16:creationId xmlns:a16="http://schemas.microsoft.com/office/drawing/2014/main" id="{DD3A359A-102A-6244-0624-1820E0B5D0F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5400000">
            <a:off x="1518642" y="955028"/>
            <a:ext cx="1965057" cy="1473792"/>
          </a:xfrm>
          <a:prstGeom prst="rect">
            <a:avLst/>
          </a:prstGeom>
        </p:spPr>
      </p:pic>
      <p:pic>
        <p:nvPicPr>
          <p:cNvPr id="11" name="図 10">
            <a:extLst>
              <a:ext uri="{FF2B5EF4-FFF2-40B4-BE49-F238E27FC236}">
                <a16:creationId xmlns:a16="http://schemas.microsoft.com/office/drawing/2014/main" id="{812E88E5-ABE4-7215-E092-C1D3F41A4343}"/>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rot="5400000">
            <a:off x="3086336" y="924319"/>
            <a:ext cx="2046946" cy="1535209"/>
          </a:xfrm>
          <a:prstGeom prst="rect">
            <a:avLst/>
          </a:prstGeom>
        </p:spPr>
      </p:pic>
      <p:pic>
        <p:nvPicPr>
          <p:cNvPr id="22" name="図 21">
            <a:extLst>
              <a:ext uri="{FF2B5EF4-FFF2-40B4-BE49-F238E27FC236}">
                <a16:creationId xmlns:a16="http://schemas.microsoft.com/office/drawing/2014/main" id="{371C8307-A8E3-D10A-E75A-09CFB9D0D155}"/>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3368648" y="2754441"/>
            <a:ext cx="1540142" cy="2053522"/>
          </a:xfrm>
          <a:prstGeom prst="rect">
            <a:avLst/>
          </a:prstGeom>
        </p:spPr>
      </p:pic>
      <p:pic>
        <p:nvPicPr>
          <p:cNvPr id="3" name="図 2">
            <a:extLst>
              <a:ext uri="{FF2B5EF4-FFF2-40B4-BE49-F238E27FC236}">
                <a16:creationId xmlns:a16="http://schemas.microsoft.com/office/drawing/2014/main" id="{3DF9640A-EB52-18FD-1E58-8B559554D94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20049" y="702823"/>
            <a:ext cx="1491457" cy="1965057"/>
          </a:xfrm>
          <a:prstGeom prst="rect">
            <a:avLst/>
          </a:prstGeom>
        </p:spPr>
      </p:pic>
      <p:pic>
        <p:nvPicPr>
          <p:cNvPr id="6" name="図 5">
            <a:extLst>
              <a:ext uri="{FF2B5EF4-FFF2-40B4-BE49-F238E27FC236}">
                <a16:creationId xmlns:a16="http://schemas.microsoft.com/office/drawing/2014/main" id="{DBF5167D-5277-E960-2A91-A86BB4036C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5400000">
            <a:off x="-105799" y="2989838"/>
            <a:ext cx="2046949" cy="1535211"/>
          </a:xfrm>
          <a:prstGeom prst="rect">
            <a:avLst/>
          </a:prstGeom>
        </p:spPr>
      </p:pic>
      <p:pic>
        <p:nvPicPr>
          <p:cNvPr id="2" name="図 1">
            <a:extLst>
              <a:ext uri="{FF2B5EF4-FFF2-40B4-BE49-F238E27FC236}">
                <a16:creationId xmlns:a16="http://schemas.microsoft.com/office/drawing/2014/main" id="{A863EFF0-6246-0AF2-14CD-B705C163F23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5400000">
            <a:off x="1482277" y="3013598"/>
            <a:ext cx="2046948" cy="1535211"/>
          </a:xfrm>
          <a:prstGeom prst="rect">
            <a:avLst/>
          </a:prstGeom>
        </p:spPr>
      </p:pic>
      <p:pic>
        <p:nvPicPr>
          <p:cNvPr id="27" name="図 26">
            <a:extLst>
              <a:ext uri="{FF2B5EF4-FFF2-40B4-BE49-F238E27FC236}">
                <a16:creationId xmlns:a16="http://schemas.microsoft.com/office/drawing/2014/main" id="{12DDC7AF-3B1A-5087-E228-77F31C2E3396}"/>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l="10254" r="10254"/>
          <a:stretch/>
        </p:blipFill>
        <p:spPr>
          <a:xfrm rot="16200000">
            <a:off x="6460628" y="4241017"/>
            <a:ext cx="2577165" cy="2430558"/>
          </a:xfrm>
          <a:prstGeom prst="rect">
            <a:avLst/>
          </a:prstGeom>
        </p:spPr>
      </p:pic>
      <p:pic>
        <p:nvPicPr>
          <p:cNvPr id="9" name="図 8">
            <a:extLst>
              <a:ext uri="{FF2B5EF4-FFF2-40B4-BE49-F238E27FC236}">
                <a16:creationId xmlns:a16="http://schemas.microsoft.com/office/drawing/2014/main" id="{E75091E0-1496-0A9F-B3A3-59540AC358D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rot="5400000">
            <a:off x="4575586" y="4489514"/>
            <a:ext cx="2574398" cy="1930798"/>
          </a:xfrm>
          <a:prstGeom prst="rect">
            <a:avLst/>
          </a:prstGeom>
        </p:spPr>
      </p:pic>
      <p:grpSp>
        <p:nvGrpSpPr>
          <p:cNvPr id="10" name="グループ化 9">
            <a:extLst>
              <a:ext uri="{FF2B5EF4-FFF2-40B4-BE49-F238E27FC236}">
                <a16:creationId xmlns:a16="http://schemas.microsoft.com/office/drawing/2014/main" id="{5C2F2DA5-7495-1F8C-EADE-AEC5BC298EA3}"/>
              </a:ext>
            </a:extLst>
          </p:cNvPr>
          <p:cNvGrpSpPr/>
          <p:nvPr/>
        </p:nvGrpSpPr>
        <p:grpSpPr>
          <a:xfrm>
            <a:off x="1169400" y="3977580"/>
            <a:ext cx="91800" cy="46080"/>
            <a:chOff x="1169400" y="3977580"/>
            <a:chExt cx="91800" cy="46080"/>
          </a:xfrm>
        </p:grpSpPr>
        <mc:AlternateContent xmlns:mc="http://schemas.openxmlformats.org/markup-compatibility/2006">
          <mc:Choice xmlns:p14="http://schemas.microsoft.com/office/powerpoint/2010/main" Requires="p14">
            <p:contentPart p14:bwMode="auto" r:id="rId15">
              <p14:nvContentPartPr>
                <p14:cNvPr id="4" name="インク 3">
                  <a:extLst>
                    <a:ext uri="{FF2B5EF4-FFF2-40B4-BE49-F238E27FC236}">
                      <a16:creationId xmlns:a16="http://schemas.microsoft.com/office/drawing/2014/main" id="{79667F12-9D89-67DD-13FE-62A1CC81EA92}"/>
                    </a:ext>
                  </a:extLst>
                </p14:cNvPr>
                <p14:cNvContentPartPr/>
                <p14:nvPr/>
              </p14:nvContentPartPr>
              <p14:xfrm>
                <a:off x="1169400" y="3977580"/>
                <a:ext cx="84240" cy="43560"/>
              </p14:xfrm>
            </p:contentPart>
          </mc:Choice>
          <mc:Fallback>
            <p:pic>
              <p:nvPicPr>
                <p:cNvPr id="4" name="インク 3">
                  <a:extLst>
                    <a:ext uri="{FF2B5EF4-FFF2-40B4-BE49-F238E27FC236}">
                      <a16:creationId xmlns:a16="http://schemas.microsoft.com/office/drawing/2014/main" id="{79667F12-9D89-67DD-13FE-62A1CC81EA92}"/>
                    </a:ext>
                  </a:extLst>
                </p:cNvPr>
                <p:cNvPicPr/>
                <p:nvPr/>
              </p:nvPicPr>
              <p:blipFill>
                <a:blip r:embed="rId16"/>
                <a:stretch>
                  <a:fillRect/>
                </a:stretch>
              </p:blipFill>
              <p:spPr>
                <a:xfrm>
                  <a:off x="1151760" y="3959580"/>
                  <a:ext cx="119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インク 4">
                  <a:extLst>
                    <a:ext uri="{FF2B5EF4-FFF2-40B4-BE49-F238E27FC236}">
                      <a16:creationId xmlns:a16="http://schemas.microsoft.com/office/drawing/2014/main" id="{5B077F91-A036-1F6B-EC19-1CAB1FC59F36}"/>
                    </a:ext>
                  </a:extLst>
                </p14:cNvPr>
                <p14:cNvContentPartPr/>
                <p14:nvPr/>
              </p14:nvContentPartPr>
              <p14:xfrm>
                <a:off x="1260840" y="4023300"/>
                <a:ext cx="360" cy="360"/>
              </p14:xfrm>
            </p:contentPart>
          </mc:Choice>
          <mc:Fallback>
            <p:pic>
              <p:nvPicPr>
                <p:cNvPr id="5" name="インク 4">
                  <a:extLst>
                    <a:ext uri="{FF2B5EF4-FFF2-40B4-BE49-F238E27FC236}">
                      <a16:creationId xmlns:a16="http://schemas.microsoft.com/office/drawing/2014/main" id="{5B077F91-A036-1F6B-EC19-1CAB1FC59F36}"/>
                    </a:ext>
                  </a:extLst>
                </p:cNvPr>
                <p:cNvPicPr/>
                <p:nvPr/>
              </p:nvPicPr>
              <p:blipFill>
                <a:blip r:embed="rId18"/>
                <a:stretch>
                  <a:fillRect/>
                </a:stretch>
              </p:blipFill>
              <p:spPr>
                <a:xfrm>
                  <a:off x="1243200" y="400530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インク 6">
                  <a:extLst>
                    <a:ext uri="{FF2B5EF4-FFF2-40B4-BE49-F238E27FC236}">
                      <a16:creationId xmlns:a16="http://schemas.microsoft.com/office/drawing/2014/main" id="{8B694D29-ADEF-9A27-3645-9D6F694A7786}"/>
                    </a:ext>
                  </a:extLst>
                </p14:cNvPr>
                <p14:cNvContentPartPr/>
                <p14:nvPr/>
              </p14:nvContentPartPr>
              <p14:xfrm>
                <a:off x="1222680" y="4007820"/>
                <a:ext cx="35280" cy="15840"/>
              </p14:xfrm>
            </p:contentPart>
          </mc:Choice>
          <mc:Fallback>
            <p:pic>
              <p:nvPicPr>
                <p:cNvPr id="7" name="インク 6">
                  <a:extLst>
                    <a:ext uri="{FF2B5EF4-FFF2-40B4-BE49-F238E27FC236}">
                      <a16:creationId xmlns:a16="http://schemas.microsoft.com/office/drawing/2014/main" id="{8B694D29-ADEF-9A27-3645-9D6F694A7786}"/>
                    </a:ext>
                  </a:extLst>
                </p:cNvPr>
                <p:cNvPicPr/>
                <p:nvPr/>
              </p:nvPicPr>
              <p:blipFill>
                <a:blip r:embed="rId20"/>
                <a:stretch>
                  <a:fillRect/>
                </a:stretch>
              </p:blipFill>
              <p:spPr>
                <a:xfrm>
                  <a:off x="1205040" y="3990180"/>
                  <a:ext cx="70920" cy="5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4" name="インク 13">
                <a:extLst>
                  <a:ext uri="{FF2B5EF4-FFF2-40B4-BE49-F238E27FC236}">
                    <a16:creationId xmlns:a16="http://schemas.microsoft.com/office/drawing/2014/main" id="{3C561487-DBC9-3D55-22D2-EF7427A6D264}"/>
                  </a:ext>
                </a:extLst>
              </p14:cNvPr>
              <p14:cNvContentPartPr/>
              <p14:nvPr/>
            </p14:nvContentPartPr>
            <p14:xfrm>
              <a:off x="6021150" y="4449900"/>
              <a:ext cx="78840" cy="35280"/>
            </p14:xfrm>
          </p:contentPart>
        </mc:Choice>
        <mc:Fallback>
          <p:pic>
            <p:nvPicPr>
              <p:cNvPr id="14" name="インク 13">
                <a:extLst>
                  <a:ext uri="{FF2B5EF4-FFF2-40B4-BE49-F238E27FC236}">
                    <a16:creationId xmlns:a16="http://schemas.microsoft.com/office/drawing/2014/main" id="{3C561487-DBC9-3D55-22D2-EF7427A6D264}"/>
                  </a:ext>
                </a:extLst>
              </p:cNvPr>
              <p:cNvPicPr/>
              <p:nvPr/>
            </p:nvPicPr>
            <p:blipFill>
              <a:blip r:embed="rId22"/>
              <a:stretch>
                <a:fillRect/>
              </a:stretch>
            </p:blipFill>
            <p:spPr>
              <a:xfrm>
                <a:off x="6003150" y="4431900"/>
                <a:ext cx="114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インク 15">
                <a:extLst>
                  <a:ext uri="{FF2B5EF4-FFF2-40B4-BE49-F238E27FC236}">
                    <a16:creationId xmlns:a16="http://schemas.microsoft.com/office/drawing/2014/main" id="{8AEB6B47-9480-63E0-8ECE-C8196C87CAD5}"/>
                  </a:ext>
                </a:extLst>
              </p14:cNvPr>
              <p14:cNvContentPartPr/>
              <p14:nvPr/>
            </p14:nvContentPartPr>
            <p14:xfrm rot="20120994">
              <a:off x="7745660" y="5652617"/>
              <a:ext cx="219740" cy="235886"/>
            </p14:xfrm>
          </p:contentPart>
        </mc:Choice>
        <mc:Fallback>
          <p:pic>
            <p:nvPicPr>
              <p:cNvPr id="16" name="インク 15">
                <a:extLst>
                  <a:ext uri="{FF2B5EF4-FFF2-40B4-BE49-F238E27FC236}">
                    <a16:creationId xmlns:a16="http://schemas.microsoft.com/office/drawing/2014/main" id="{8AEB6B47-9480-63E0-8ECE-C8196C87CAD5}"/>
                  </a:ext>
                </a:extLst>
              </p:cNvPr>
              <p:cNvPicPr/>
              <p:nvPr/>
            </p:nvPicPr>
            <p:blipFill>
              <a:blip r:embed="rId24"/>
              <a:stretch>
                <a:fillRect/>
              </a:stretch>
            </p:blipFill>
            <p:spPr>
              <a:xfrm rot="20120994">
                <a:off x="7728009" y="5634997"/>
                <a:ext cx="255403" cy="271485"/>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インク 16">
                <a:extLst>
                  <a:ext uri="{FF2B5EF4-FFF2-40B4-BE49-F238E27FC236}">
                    <a16:creationId xmlns:a16="http://schemas.microsoft.com/office/drawing/2014/main" id="{44418763-23AA-6E44-A0B1-8E2A07ED8EAD}"/>
                  </a:ext>
                </a:extLst>
              </p14:cNvPr>
              <p14:cNvContentPartPr/>
              <p14:nvPr/>
            </p14:nvContentPartPr>
            <p14:xfrm>
              <a:off x="7764630" y="5733660"/>
              <a:ext cx="175320" cy="51120"/>
            </p14:xfrm>
          </p:contentPart>
        </mc:Choice>
        <mc:Fallback>
          <p:pic>
            <p:nvPicPr>
              <p:cNvPr id="17" name="インク 16">
                <a:extLst>
                  <a:ext uri="{FF2B5EF4-FFF2-40B4-BE49-F238E27FC236}">
                    <a16:creationId xmlns:a16="http://schemas.microsoft.com/office/drawing/2014/main" id="{44418763-23AA-6E44-A0B1-8E2A07ED8EAD}"/>
                  </a:ext>
                </a:extLst>
              </p:cNvPr>
              <p:cNvPicPr/>
              <p:nvPr/>
            </p:nvPicPr>
            <p:blipFill>
              <a:blip r:embed="rId26"/>
              <a:stretch>
                <a:fillRect/>
              </a:stretch>
            </p:blipFill>
            <p:spPr>
              <a:xfrm>
                <a:off x="7746630" y="5716020"/>
                <a:ext cx="210960" cy="86760"/>
              </a:xfrm>
              <a:prstGeom prst="rect">
                <a:avLst/>
              </a:prstGeom>
            </p:spPr>
          </p:pic>
        </mc:Fallback>
      </mc:AlternateContent>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115888"/>
            <a:ext cx="7772400" cy="747712"/>
          </a:xfrm>
        </p:spPr>
        <p:txBody>
          <a:bodyPr/>
          <a:lstStyle/>
          <a:p>
            <a:pPr>
              <a:defRPr/>
            </a:pPr>
            <a:r>
              <a:rPr lang="ja-JP" altLang="en-US" sz="4000" dirty="0">
                <a:solidFill>
                  <a:srgbClr val="FFCCFF"/>
                </a:solidFill>
              </a:rPr>
              <a:t>　</a:t>
            </a:r>
            <a:r>
              <a:rPr lang="ja-JP" altLang="en-US" sz="4000" dirty="0">
                <a:solidFill>
                  <a:srgbClr val="FF0066"/>
                </a:solidFill>
              </a:rPr>
              <a:t>職場実習（就労前の実習）</a:t>
            </a:r>
          </a:p>
        </p:txBody>
      </p:sp>
      <p:sp>
        <p:nvSpPr>
          <p:cNvPr id="36867" name="Rectangle 3" descr="Rectangle: Click to edit Master text styles&#10;Second level&#10;Third level&#10;Fourth level&#10;Fifth level"/>
          <p:cNvSpPr>
            <a:spLocks noGrp="1" noChangeArrowheads="1"/>
          </p:cNvSpPr>
          <p:nvPr>
            <p:ph type="body" sz="half" idx="4294967295"/>
          </p:nvPr>
        </p:nvSpPr>
        <p:spPr>
          <a:xfrm>
            <a:off x="0" y="4222750"/>
            <a:ext cx="6372225" cy="2735263"/>
          </a:xfrm>
        </p:spPr>
        <p:txBody>
          <a:bodyPr>
            <a:normAutofit/>
          </a:bodyPr>
          <a:lstStyle/>
          <a:p>
            <a:pPr marL="0" indent="0">
              <a:buNone/>
            </a:pPr>
            <a:r>
              <a:rPr lang="ja-JP" altLang="en-US" sz="2000" dirty="0"/>
              <a:t>　</a:t>
            </a:r>
            <a:r>
              <a:rPr lang="ja-JP" altLang="en-US" sz="2200" dirty="0">
                <a:solidFill>
                  <a:schemeClr val="tx1"/>
                </a:solidFill>
                <a:latin typeface="+mj-ea"/>
                <a:ea typeface="+mj-ea"/>
              </a:rPr>
              <a:t>就労に向けての実習は、大きく一般就労と福祉サービス利用とに分かれます。</a:t>
            </a:r>
            <a:endParaRPr lang="en-US" altLang="ja-JP" sz="2200" dirty="0">
              <a:solidFill>
                <a:schemeClr val="tx1"/>
              </a:solidFill>
              <a:latin typeface="+mj-ea"/>
              <a:ea typeface="+mj-ea"/>
            </a:endParaRPr>
          </a:p>
          <a:p>
            <a:pPr marL="0" indent="0">
              <a:buNone/>
            </a:pPr>
            <a:r>
              <a:rPr lang="ja-JP" altLang="en-US" sz="2200" dirty="0">
                <a:solidFill>
                  <a:schemeClr val="tx1"/>
                </a:solidFill>
                <a:latin typeface="+mj-ea"/>
                <a:ea typeface="+mj-ea"/>
              </a:rPr>
              <a:t>　</a:t>
            </a:r>
            <a:r>
              <a:rPr lang="ja-JP" altLang="en-US" sz="2200" b="1" u="sng" dirty="0">
                <a:solidFill>
                  <a:srgbClr val="FF0000"/>
                </a:solidFill>
                <a:latin typeface="+mj-ea"/>
                <a:ea typeface="+mj-ea"/>
              </a:rPr>
              <a:t>体験ではなく、卒業・修了後に就労やサービス利用をするという意識を、本人も保護者もしっかりとイメージしながら、挨拶や、見学、作業、反省会などに臨みましょう</a:t>
            </a:r>
            <a:r>
              <a:rPr lang="ja-JP" altLang="en-US" sz="2200" dirty="0">
                <a:solidFill>
                  <a:schemeClr val="tx1"/>
                </a:solidFill>
                <a:latin typeface="+mj-ea"/>
                <a:ea typeface="+mj-ea"/>
              </a:rPr>
              <a:t>。</a:t>
            </a:r>
          </a:p>
        </p:txBody>
      </p:sp>
      <p:sp>
        <p:nvSpPr>
          <p:cNvPr id="36890" name="Rectangle 119" descr="Rectangle: Click to edit Master text styles&#10;Second level&#10;Third level&#10;Fourth level&#10;Fifth level"/>
          <p:cNvSpPr>
            <a:spLocks noChangeArrowheads="1"/>
          </p:cNvSpPr>
          <p:nvPr/>
        </p:nvSpPr>
        <p:spPr bwMode="auto">
          <a:xfrm>
            <a:off x="3625603" y="937895"/>
            <a:ext cx="5386277" cy="313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buClr>
                <a:schemeClr val="hlink"/>
              </a:buClr>
              <a:buSzPct val="110000"/>
            </a:pPr>
            <a:r>
              <a:rPr kumimoji="1" lang="ja-JP" altLang="en-US" sz="2200" dirty="0">
                <a:latin typeface="+mj-ea"/>
                <a:ea typeface="+mj-ea"/>
              </a:rPr>
              <a:t>　　６月、７・８月</a:t>
            </a:r>
            <a:r>
              <a:rPr kumimoji="1" lang="en-US" altLang="ja-JP" sz="2200" dirty="0">
                <a:latin typeface="+mj-ea"/>
                <a:ea typeface="+mj-ea"/>
              </a:rPr>
              <a:t>(</a:t>
            </a:r>
            <a:r>
              <a:rPr kumimoji="1" lang="ja-JP" altLang="en-US" sz="2200" dirty="0">
                <a:latin typeface="+mj-ea"/>
                <a:ea typeface="+mj-ea"/>
              </a:rPr>
              <a:t>夏休み</a:t>
            </a:r>
            <a:r>
              <a:rPr kumimoji="1" lang="en-US" altLang="ja-JP" sz="2200" dirty="0">
                <a:latin typeface="+mj-ea"/>
                <a:ea typeface="+mj-ea"/>
              </a:rPr>
              <a:t>)</a:t>
            </a:r>
            <a:r>
              <a:rPr kumimoji="1" lang="ja-JP" altLang="en-US" sz="2200" dirty="0">
                <a:latin typeface="+mj-ea"/>
                <a:ea typeface="+mj-ea"/>
              </a:rPr>
              <a:t>、１０月に２週間ずつ実習期間を設定しています。その中で基本的には１回に</a:t>
            </a:r>
            <a:r>
              <a:rPr kumimoji="1" lang="en-US" altLang="ja-JP" sz="2200" dirty="0">
                <a:latin typeface="+mj-ea"/>
                <a:ea typeface="+mj-ea"/>
              </a:rPr>
              <a:t>5</a:t>
            </a:r>
            <a:r>
              <a:rPr kumimoji="1" lang="ja-JP" altLang="en-US" sz="2200" dirty="0">
                <a:latin typeface="+mj-ea"/>
                <a:ea typeface="+mj-ea"/>
              </a:rPr>
              <a:t>日間で、個々のケースやニーズに合わせて、</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　１日～１０日間など調整して進めていきます。</a:t>
            </a:r>
            <a:endParaRPr kumimoji="1" lang="en-US" altLang="ja-JP" sz="2200" dirty="0">
              <a:latin typeface="+mj-ea"/>
              <a:ea typeface="+mj-ea"/>
            </a:endParaRPr>
          </a:p>
          <a:p>
            <a:pPr marL="342891" indent="-342891">
              <a:buClr>
                <a:schemeClr val="hlink"/>
              </a:buClr>
              <a:buSzPct val="110000"/>
            </a:pPr>
            <a:r>
              <a:rPr kumimoji="1" lang="ja-JP" altLang="en-US" sz="2200" dirty="0">
                <a:latin typeface="+mj-ea"/>
                <a:ea typeface="+mj-ea"/>
              </a:rPr>
              <a:t>　　学校としての実習の回数は</a:t>
            </a:r>
            <a:r>
              <a:rPr kumimoji="1" lang="en-US" altLang="ja-JP" sz="2200" dirty="0">
                <a:latin typeface="+mj-ea"/>
                <a:ea typeface="+mj-ea"/>
              </a:rPr>
              <a:t>,</a:t>
            </a:r>
            <a:r>
              <a:rPr kumimoji="1" lang="ja-JP" altLang="en-US" sz="2200" dirty="0">
                <a:latin typeface="+mj-ea"/>
                <a:ea typeface="+mj-ea"/>
              </a:rPr>
              <a:t>年間</a:t>
            </a:r>
            <a:r>
              <a:rPr kumimoji="1" lang="en-US" altLang="ja-JP" sz="2200" dirty="0">
                <a:latin typeface="+mj-ea"/>
                <a:ea typeface="+mj-ea"/>
              </a:rPr>
              <a:t>2</a:t>
            </a:r>
            <a:r>
              <a:rPr kumimoji="1" lang="ja-JP" altLang="en-US" sz="2200" dirty="0">
                <a:latin typeface="+mj-ea"/>
                <a:ea typeface="+mj-ea"/>
              </a:rPr>
              <a:t>回までですが、社会へ移行する年度は、就労が決まるまで随時実施します。</a:t>
            </a:r>
          </a:p>
        </p:txBody>
      </p:sp>
      <p:pic>
        <p:nvPicPr>
          <p:cNvPr id="3" name="図 2">
            <a:extLst>
              <a:ext uri="{FF2B5EF4-FFF2-40B4-BE49-F238E27FC236}">
                <a16:creationId xmlns:a16="http://schemas.microsoft.com/office/drawing/2014/main" id="{27774B89-8DD0-C1F5-BE64-4DBB8EC335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184341" y="1332735"/>
            <a:ext cx="2531690" cy="1898767"/>
          </a:xfrm>
          <a:prstGeom prst="rect">
            <a:avLst/>
          </a:prstGeom>
        </p:spPr>
      </p:pic>
      <p:pic>
        <p:nvPicPr>
          <p:cNvPr id="8" name="図 7">
            <a:extLst>
              <a:ext uri="{FF2B5EF4-FFF2-40B4-BE49-F238E27FC236}">
                <a16:creationId xmlns:a16="http://schemas.microsoft.com/office/drawing/2014/main" id="{AED9F4CE-98FA-4BC5-D4BD-050467816A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6386720" y="4317173"/>
            <a:ext cx="2771358" cy="2078519"/>
          </a:xfrm>
          <a:prstGeom prst="rect">
            <a:avLst/>
          </a:prstGeom>
        </p:spPr>
      </p:pic>
      <p:pic>
        <p:nvPicPr>
          <p:cNvPr id="11" name="図 10">
            <a:extLst>
              <a:ext uri="{FF2B5EF4-FFF2-40B4-BE49-F238E27FC236}">
                <a16:creationId xmlns:a16="http://schemas.microsoft.com/office/drawing/2014/main" id="{07E08D84-9CCB-DC07-AA48-5444D554EE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5400000">
            <a:off x="1726830" y="1325739"/>
            <a:ext cx="2531688" cy="1898766"/>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インク 1">
                <a:extLst>
                  <a:ext uri="{FF2B5EF4-FFF2-40B4-BE49-F238E27FC236}">
                    <a16:creationId xmlns:a16="http://schemas.microsoft.com/office/drawing/2014/main" id="{9E2E8564-2E1A-1D80-733F-959F79A16B6A}"/>
                  </a:ext>
                </a:extLst>
              </p14:cNvPr>
              <p14:cNvContentPartPr/>
              <p14:nvPr/>
            </p14:nvContentPartPr>
            <p14:xfrm>
              <a:off x="3284040" y="2194320"/>
              <a:ext cx="54000" cy="360"/>
            </p14:xfrm>
          </p:contentPart>
        </mc:Choice>
        <mc:Fallback>
          <p:pic>
            <p:nvPicPr>
              <p:cNvPr id="2" name="インク 1">
                <a:extLst>
                  <a:ext uri="{FF2B5EF4-FFF2-40B4-BE49-F238E27FC236}">
                    <a16:creationId xmlns:a16="http://schemas.microsoft.com/office/drawing/2014/main" id="{9E2E8564-2E1A-1D80-733F-959F79A16B6A}"/>
                  </a:ext>
                </a:extLst>
              </p:cNvPr>
              <p:cNvPicPr/>
              <p:nvPr/>
            </p:nvPicPr>
            <p:blipFill>
              <a:blip r:embed="rId7"/>
              <a:stretch>
                <a:fillRect/>
              </a:stretch>
            </p:blipFill>
            <p:spPr>
              <a:xfrm>
                <a:off x="3266400" y="2176680"/>
                <a:ext cx="89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インク 3">
                <a:extLst>
                  <a:ext uri="{FF2B5EF4-FFF2-40B4-BE49-F238E27FC236}">
                    <a16:creationId xmlns:a16="http://schemas.microsoft.com/office/drawing/2014/main" id="{2E577E76-33FF-822E-EA1D-C9CB566A0112}"/>
                  </a:ext>
                </a:extLst>
              </p14:cNvPr>
              <p14:cNvContentPartPr/>
              <p14:nvPr/>
            </p14:nvContentPartPr>
            <p14:xfrm>
              <a:off x="1874280" y="2521920"/>
              <a:ext cx="96840" cy="52920"/>
            </p14:xfrm>
          </p:contentPart>
        </mc:Choice>
        <mc:Fallback>
          <p:pic>
            <p:nvPicPr>
              <p:cNvPr id="4" name="インク 3">
                <a:extLst>
                  <a:ext uri="{FF2B5EF4-FFF2-40B4-BE49-F238E27FC236}">
                    <a16:creationId xmlns:a16="http://schemas.microsoft.com/office/drawing/2014/main" id="{2E577E76-33FF-822E-EA1D-C9CB566A0112}"/>
                  </a:ext>
                </a:extLst>
              </p:cNvPr>
              <p:cNvPicPr/>
              <p:nvPr/>
            </p:nvPicPr>
            <p:blipFill>
              <a:blip r:embed="rId9"/>
              <a:stretch>
                <a:fillRect/>
              </a:stretch>
            </p:blipFill>
            <p:spPr>
              <a:xfrm>
                <a:off x="1856640" y="2504280"/>
                <a:ext cx="132480" cy="88560"/>
              </a:xfrm>
              <a:prstGeom prst="rect">
                <a:avLst/>
              </a:prstGeom>
            </p:spPr>
          </p:pic>
        </mc:Fallback>
      </mc:AlternateContent>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6" y="1916832"/>
            <a:ext cx="8712967" cy="3528392"/>
          </a:xfrm>
        </p:spPr>
        <p:txBody>
          <a:bodyPr>
            <a:noAutofit/>
          </a:bodyPr>
          <a:lstStyle/>
          <a:p>
            <a:pPr>
              <a:defRPr/>
            </a:pPr>
            <a:r>
              <a:rPr lang="ja-JP" altLang="en-US" sz="7200" dirty="0">
                <a:solidFill>
                  <a:srgbClr val="FF3300"/>
                </a:solidFill>
              </a:rPr>
              <a:t>③ 保護者とともに</a:t>
            </a:r>
            <a:br>
              <a:rPr lang="en-US" altLang="ja-JP" sz="7200" dirty="0">
                <a:solidFill>
                  <a:srgbClr val="FF3300"/>
                </a:solidFill>
              </a:rPr>
            </a:br>
            <a:r>
              <a:rPr lang="ja-JP" altLang="en-US" sz="7200" dirty="0">
                <a:solidFill>
                  <a:srgbClr val="FF3300"/>
                </a:solidFill>
              </a:rPr>
              <a:t>　　　拓く進路</a:t>
            </a:r>
          </a:p>
        </p:txBody>
      </p:sp>
    </p:spTree>
    <p:extLst>
      <p:ext uri="{BB962C8B-B14F-4D97-AF65-F5344CB8AC3E}">
        <p14:creationId xmlns:p14="http://schemas.microsoft.com/office/powerpoint/2010/main" val="1417394900"/>
      </p:ext>
    </p:extLst>
  </p:cSld>
  <p:clrMapOvr>
    <a:masterClrMapping/>
  </p:clrMapOvr>
  <p:transition spd="slow">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02158" y="232450"/>
            <a:ext cx="8274299" cy="676275"/>
          </a:xfrm>
          <a:prstGeom prst="rect">
            <a:avLst/>
          </a:prstGeom>
          <a:noFill/>
          <a:ln w="9525">
            <a:noFill/>
            <a:miter lim="800000"/>
            <a:headEnd/>
            <a:tailEnd/>
          </a:ln>
        </p:spPr>
        <p:txBody>
          <a:bodyPr anchor="b"/>
          <a:lstStyle/>
          <a:p>
            <a:pPr eaLnBrk="1" hangingPunct="1">
              <a:defRPr/>
            </a:pPr>
            <a:br>
              <a:rPr kumimoji="1" lang="en-US" altLang="ja-JP" sz="3600" kern="0" dirty="0">
                <a:solidFill>
                  <a:schemeClr val="tx2"/>
                </a:solidFill>
                <a:latin typeface="+mj-lt"/>
                <a:ea typeface="+mj-ea"/>
                <a:cs typeface="+mj-cs"/>
              </a:rPr>
            </a:br>
            <a:br>
              <a:rPr kumimoji="1" lang="en-US" altLang="ja-JP" sz="3600" kern="0" dirty="0">
                <a:solidFill>
                  <a:schemeClr val="tx2"/>
                </a:solidFill>
                <a:latin typeface="+mj-lt"/>
                <a:ea typeface="+mj-ea"/>
                <a:cs typeface="+mj-cs"/>
              </a:rPr>
            </a:br>
            <a:r>
              <a:rPr kumimoji="1" lang="ja-JP" altLang="en-US" sz="3600" kern="0" dirty="0">
                <a:solidFill>
                  <a:srgbClr val="FFFF00"/>
                </a:solidFill>
                <a:latin typeface="メイリオ" panose="020B0604030504040204" pitchFamily="50" charset="-128"/>
                <a:ea typeface="メイリオ" panose="020B0604030504040204" pitchFamily="50" charset="-128"/>
                <a:cs typeface="+mj-cs"/>
              </a:rPr>
              <a:t>　</a:t>
            </a:r>
            <a:r>
              <a:rPr lang="ja-JP" altLang="en-US" sz="3600" dirty="0">
                <a:solidFill>
                  <a:srgbClr val="800000"/>
                </a:solidFill>
                <a:latin typeface="メイリオ" panose="020B0604030504040204" pitchFamily="50" charset="-128"/>
                <a:ea typeface="メイリオ" panose="020B0604030504040204" pitchFamily="50" charset="-128"/>
              </a:rPr>
              <a:t>コミュニケーションと生活習慣</a:t>
            </a:r>
            <a:endParaRPr kumimoji="1" lang="ja-JP" altLang="en-US" sz="3600" kern="0" dirty="0">
              <a:solidFill>
                <a:srgbClr val="800000"/>
              </a:solidFill>
              <a:latin typeface="メイリオ" panose="020B0604030504040204" pitchFamily="50" charset="-128"/>
              <a:ea typeface="メイリオ" panose="020B0604030504040204" pitchFamily="50" charset="-128"/>
              <a:cs typeface="+mj-cs"/>
            </a:endParaRPr>
          </a:p>
        </p:txBody>
      </p:sp>
      <p:sp>
        <p:nvSpPr>
          <p:cNvPr id="7" name="Rectangle 5" descr="Rectangle: Click to edit Master text styles&#10;Second level&#10;Third level&#10;Fourth level&#10;Fifth level"/>
          <p:cNvSpPr txBox="1">
            <a:spLocks noChangeArrowheads="1"/>
          </p:cNvSpPr>
          <p:nvPr/>
        </p:nvSpPr>
        <p:spPr bwMode="auto">
          <a:xfrm>
            <a:off x="-252536" y="1196747"/>
            <a:ext cx="9217024" cy="5616629"/>
          </a:xfrm>
          <a:prstGeom prst="rect">
            <a:avLst/>
          </a:prstGeom>
          <a:noFill/>
          <a:ln w="9525">
            <a:noFill/>
            <a:miter lim="800000"/>
            <a:headEnd/>
            <a:tailEnd/>
          </a:ln>
        </p:spPr>
        <p:txBody>
          <a:bodyPr/>
          <a:lstStyle/>
          <a:p>
            <a:pPr marL="342891" indent="-342891">
              <a:spcBef>
                <a:spcPct val="20000"/>
              </a:spcBef>
              <a:buClr>
                <a:schemeClr val="hlink"/>
              </a:buClr>
              <a:buSzPct val="110000"/>
              <a:defRPr/>
            </a:pPr>
            <a:r>
              <a:rPr kumimoji="1" lang="ja-JP" altLang="en-US" sz="2800" kern="0" dirty="0"/>
              <a:t>　　</a:t>
            </a:r>
            <a:r>
              <a:rPr kumimoji="1" lang="ja-JP" altLang="en-US" sz="2800" kern="0" dirty="0">
                <a:latin typeface="+mn-ea"/>
              </a:rPr>
              <a:t>社会へ出ると気になることが、コミュニケーション力と基本的な生活の力です。仕事に関わる力以上に個人の判断の基準にされることが多いのが実情です。</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b="1" kern="0" dirty="0">
                <a:solidFill>
                  <a:srgbClr val="FF0000"/>
                </a:solidFill>
                <a:latin typeface="+mn-ea"/>
              </a:rPr>
              <a:t>　</a:t>
            </a:r>
            <a:r>
              <a:rPr kumimoji="1" lang="ja-JP" altLang="en-US" sz="2800" b="1" u="sng" kern="0" dirty="0">
                <a:solidFill>
                  <a:srgbClr val="FF0000"/>
                </a:solidFill>
                <a:latin typeface="+mn-ea"/>
              </a:rPr>
              <a:t>あいさつ、返事、手洗い、食事、排泄、睡眠など、</a:t>
            </a:r>
            <a:endParaRPr kumimoji="1" lang="en-US" altLang="ja-JP" sz="2800" b="1" u="sng" kern="0" dirty="0">
              <a:solidFill>
                <a:srgbClr val="FF0000"/>
              </a:solidFill>
              <a:latin typeface="+mn-ea"/>
            </a:endParaRPr>
          </a:p>
          <a:p>
            <a:pPr marL="342891" indent="-342891">
              <a:spcBef>
                <a:spcPct val="20000"/>
              </a:spcBef>
              <a:buClr>
                <a:schemeClr val="hlink"/>
              </a:buClr>
              <a:buSzPct val="110000"/>
              <a:defRPr/>
            </a:pPr>
            <a:r>
              <a:rPr kumimoji="1" lang="ja-JP" altLang="en-US" sz="2800" b="1" kern="0" dirty="0">
                <a:solidFill>
                  <a:srgbClr val="FF0000"/>
                </a:solidFill>
                <a:latin typeface="+mn-ea"/>
              </a:rPr>
              <a:t>　</a:t>
            </a:r>
            <a:r>
              <a:rPr kumimoji="1" lang="ja-JP" altLang="en-US" sz="2800" b="1" u="sng" kern="0" dirty="0">
                <a:solidFill>
                  <a:srgbClr val="FF0000"/>
                </a:solidFill>
                <a:latin typeface="+mn-ea"/>
              </a:rPr>
              <a:t>少しずつでも繰り返し習慣を作っていきたいです</a:t>
            </a:r>
            <a:r>
              <a:rPr kumimoji="1" lang="ja-JP" altLang="en-US" sz="2800" kern="0" dirty="0">
                <a:latin typeface="+mn-ea"/>
              </a:rPr>
              <a:t>。</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kern="0" dirty="0">
                <a:latin typeface="+mn-ea"/>
              </a:rPr>
              <a:t>　　これらの成長は学校生活だけでなく、家庭との連携協力が必要です！</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b="1" kern="0" dirty="0">
                <a:solidFill>
                  <a:srgbClr val="FF0000"/>
                </a:solidFill>
                <a:latin typeface="+mn-ea"/>
              </a:rPr>
              <a:t>　</a:t>
            </a:r>
            <a:r>
              <a:rPr kumimoji="1" lang="ja-JP" altLang="en-US" sz="2800" b="1" u="sng" kern="0" dirty="0">
                <a:solidFill>
                  <a:srgbClr val="FF0000"/>
                </a:solidFill>
                <a:latin typeface="+mn-ea"/>
              </a:rPr>
              <a:t>日々の生活の積み重ねが進路につながります</a:t>
            </a:r>
            <a:r>
              <a:rPr kumimoji="1" lang="ja-JP" altLang="en-US" sz="2800" kern="0" dirty="0">
                <a:latin typeface="+mn-ea"/>
              </a:rPr>
              <a:t>。</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kern="0" dirty="0">
                <a:latin typeface="+mn-ea"/>
              </a:rPr>
              <a:t>　　そして、自分から関わることが苦手な人も、みんなと同じ空間で落ち着いて過ごせたり、人からのサポートを受け入れられるような心を育てていきたいです。</a:t>
            </a:r>
            <a:endParaRPr kumimoji="1" lang="en-US" altLang="ja-JP" sz="2800" kern="0" dirty="0">
              <a:latin typeface="+mn-ea"/>
            </a:endParaRPr>
          </a:p>
          <a:p>
            <a:pPr marL="342891" indent="-342891">
              <a:spcBef>
                <a:spcPct val="20000"/>
              </a:spcBef>
              <a:buClr>
                <a:schemeClr val="hlink"/>
              </a:buClr>
              <a:buSzPct val="110000"/>
              <a:defRPr/>
            </a:pPr>
            <a:r>
              <a:rPr kumimoji="1" lang="ja-JP" altLang="en-US" sz="2800" kern="0" dirty="0">
                <a:latin typeface="+mn-ea"/>
              </a:rPr>
              <a:t>　　</a:t>
            </a:r>
            <a:r>
              <a:rPr kumimoji="1" lang="ja-JP" altLang="en-US" sz="3200" kern="0" dirty="0">
                <a:solidFill>
                  <a:srgbClr val="FF66FF"/>
                </a:solidFill>
                <a:latin typeface="ＭＳ Ｐゴシック" panose="020B0600070205080204" pitchFamily="50" charset="-128"/>
              </a:rPr>
              <a:t>　　　　　　</a:t>
            </a:r>
            <a:endParaRPr kumimoji="1" lang="ja-JP" altLang="en-US" sz="2800" kern="0" dirty="0">
              <a:latin typeface="+mn-ea"/>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755577" y="332658"/>
            <a:ext cx="8059739"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3600" dirty="0">
                <a:solidFill>
                  <a:srgbClr val="FF3300"/>
                </a:solidFill>
                <a:latin typeface="メイリオ" panose="020B0604030504040204" pitchFamily="50" charset="-128"/>
                <a:ea typeface="メイリオ" panose="020B0604030504040204" pitchFamily="50" charset="-128"/>
              </a:rPr>
              <a:t>　授業参観・懇談会への参加</a:t>
            </a:r>
          </a:p>
        </p:txBody>
      </p:sp>
      <p:sp>
        <p:nvSpPr>
          <p:cNvPr id="45059" name="Rectangle 7" descr="Rectangle: Click to edit Master text styles&#10;Second level&#10;Third level&#10;Fourth level&#10;Fifth level"/>
          <p:cNvSpPr>
            <a:spLocks noChangeArrowheads="1"/>
          </p:cNvSpPr>
          <p:nvPr/>
        </p:nvSpPr>
        <p:spPr bwMode="auto">
          <a:xfrm>
            <a:off x="-16629" y="1124744"/>
            <a:ext cx="8831945"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800" dirty="0">
                <a:latin typeface="Tahoma" pitchFamily="34" charset="0"/>
              </a:rPr>
              <a:t>　　</a:t>
            </a:r>
            <a:r>
              <a:rPr kumimoji="1" lang="ja-JP" altLang="en-US" sz="3200" dirty="0">
                <a:latin typeface="+mn-ea"/>
              </a:rPr>
              <a:t>毎日の子どもの様子は、連絡帳や学部たよりでお知らせしていますが、やはり“生”で見るのが一番です。子ども自身は保護者の方が来て恥ずかしがっても、実は嬉しくて励みになっています。</a:t>
            </a:r>
            <a:endParaRPr kumimoji="1" lang="en-US" altLang="ja-JP" sz="3200" dirty="0">
              <a:latin typeface="+mn-ea"/>
            </a:endParaRPr>
          </a:p>
          <a:p>
            <a:pPr marL="342891" indent="-342891">
              <a:spcBef>
                <a:spcPct val="20000"/>
              </a:spcBef>
              <a:buClr>
                <a:schemeClr val="hlink"/>
              </a:buClr>
              <a:buSzPct val="110000"/>
            </a:pPr>
            <a:r>
              <a:rPr kumimoji="1" lang="ja-JP" altLang="en-US" sz="3200" dirty="0">
                <a:latin typeface="+mn-ea"/>
              </a:rPr>
              <a:t>　　加えて、保護者同士での会話の機会ともなり、経験や知識、考え方などを得る機会にもなります。</a:t>
            </a:r>
            <a:endParaRPr kumimoji="1" lang="en-US" altLang="ja-JP" sz="3200" dirty="0">
              <a:latin typeface="+mn-ea"/>
            </a:endParaRPr>
          </a:p>
          <a:p>
            <a:pPr marL="342891" indent="-342891">
              <a:spcBef>
                <a:spcPct val="20000"/>
              </a:spcBef>
              <a:buClr>
                <a:schemeClr val="hlink"/>
              </a:buClr>
              <a:buSzPct val="110000"/>
            </a:pPr>
            <a:r>
              <a:rPr kumimoji="1" lang="ja-JP" altLang="en-US" sz="3200" dirty="0">
                <a:latin typeface="+mn-ea"/>
              </a:rPr>
              <a:t>　　</a:t>
            </a:r>
            <a:r>
              <a:rPr kumimoji="1" lang="ja-JP" altLang="en-US" sz="3200" b="1" u="sng" dirty="0">
                <a:solidFill>
                  <a:srgbClr val="FF0000"/>
                </a:solidFill>
                <a:latin typeface="+mn-ea"/>
              </a:rPr>
              <a:t>保護者同士のつながりや”助け合い”を育む場としても大切なのです</a:t>
            </a:r>
            <a:r>
              <a:rPr kumimoji="1" lang="ja-JP" altLang="en-US" sz="3200" dirty="0">
                <a:latin typeface="+mn-ea"/>
              </a:rPr>
              <a:t>！</a:t>
            </a:r>
            <a:endParaRPr kumimoji="1" lang="en-US" altLang="ja-JP" sz="3200" dirty="0">
              <a:latin typeface="+mn-ea"/>
            </a:endParaRPr>
          </a:p>
          <a:p>
            <a:pPr marL="342891" indent="-342891">
              <a:spcBef>
                <a:spcPct val="20000"/>
              </a:spcBef>
              <a:buClr>
                <a:schemeClr val="hlink"/>
              </a:buClr>
              <a:buSzPct val="110000"/>
            </a:pPr>
            <a:r>
              <a:rPr kumimoji="1" lang="ja-JP" altLang="en-US" sz="3200" dirty="0">
                <a:solidFill>
                  <a:srgbClr val="7030A0"/>
                </a:solidFill>
                <a:latin typeface="Tahoma" pitchFamily="34" charset="0"/>
              </a:rPr>
              <a:t>　　</a:t>
            </a: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2300" y="188645"/>
            <a:ext cx="8059739" cy="132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3600" dirty="0">
                <a:solidFill>
                  <a:srgbClr val="FF3300"/>
                </a:solidFill>
                <a:latin typeface="メイリオ" panose="020B0604030504040204" pitchFamily="50" charset="-128"/>
                <a:ea typeface="メイリオ" panose="020B0604030504040204" pitchFamily="50" charset="-128"/>
              </a:rPr>
              <a:t>　支援センター</a:t>
            </a:r>
            <a:r>
              <a:rPr kumimoji="1" lang="en-US" altLang="ja-JP" sz="3600" dirty="0">
                <a:solidFill>
                  <a:srgbClr val="FF3300"/>
                </a:solidFill>
                <a:latin typeface="メイリオ" panose="020B0604030504040204" pitchFamily="50" charset="-128"/>
                <a:ea typeface="メイリオ" panose="020B0604030504040204" pitchFamily="50" charset="-128"/>
              </a:rPr>
              <a:t>『</a:t>
            </a:r>
            <a:r>
              <a:rPr kumimoji="1" lang="ja-JP" altLang="en-US" sz="3600" dirty="0">
                <a:solidFill>
                  <a:srgbClr val="FF3300"/>
                </a:solidFill>
                <a:latin typeface="メイリオ" panose="020B0604030504040204" pitchFamily="50" charset="-128"/>
                <a:ea typeface="メイリオ" panose="020B0604030504040204" pitchFamily="50" charset="-128"/>
              </a:rPr>
              <a:t>ふれあい</a:t>
            </a:r>
            <a:r>
              <a:rPr kumimoji="1" lang="en-US" altLang="ja-JP" sz="3600" dirty="0">
                <a:solidFill>
                  <a:srgbClr val="FF3300"/>
                </a:solidFill>
                <a:latin typeface="メイリオ" panose="020B0604030504040204" pitchFamily="50" charset="-128"/>
                <a:ea typeface="メイリオ" panose="020B0604030504040204" pitchFamily="50" charset="-128"/>
              </a:rPr>
              <a:t>』</a:t>
            </a:r>
            <a:r>
              <a:rPr kumimoji="1" lang="ja-JP" altLang="en-US" sz="3600" dirty="0">
                <a:solidFill>
                  <a:srgbClr val="FF3300"/>
                </a:solidFill>
                <a:latin typeface="メイリオ" panose="020B0604030504040204" pitchFamily="50" charset="-128"/>
                <a:ea typeface="メイリオ" panose="020B0604030504040204" pitchFamily="50" charset="-128"/>
              </a:rPr>
              <a:t>主催の</a:t>
            </a:r>
            <a:endParaRPr kumimoji="1" lang="en-US" altLang="ja-JP" sz="3600" dirty="0">
              <a:solidFill>
                <a:srgbClr val="FF3300"/>
              </a:solidFill>
              <a:latin typeface="メイリオ" panose="020B0604030504040204" pitchFamily="50" charset="-128"/>
              <a:ea typeface="メイリオ" panose="020B0604030504040204" pitchFamily="50" charset="-128"/>
            </a:endParaRPr>
          </a:p>
          <a:p>
            <a:pPr eaLnBrk="1" hangingPunct="1"/>
            <a:r>
              <a:rPr kumimoji="1" lang="ja-JP" altLang="en-US" sz="3600" dirty="0">
                <a:solidFill>
                  <a:srgbClr val="FF3300"/>
                </a:solidFill>
                <a:latin typeface="メイリオ" panose="020B0604030504040204" pitchFamily="50" charset="-128"/>
                <a:ea typeface="メイリオ" panose="020B0604030504040204" pitchFamily="50" charset="-128"/>
              </a:rPr>
              <a:t>　学習会への参加</a:t>
            </a:r>
          </a:p>
        </p:txBody>
      </p:sp>
      <p:sp>
        <p:nvSpPr>
          <p:cNvPr id="3" name="Rectangle 7" descr="Rectangle: Click to edit Master text styles&#10;Second level&#10;Third level&#10;Fourth level&#10;Fifth level"/>
          <p:cNvSpPr>
            <a:spLocks noChangeArrowheads="1"/>
          </p:cNvSpPr>
          <p:nvPr/>
        </p:nvSpPr>
        <p:spPr bwMode="auto">
          <a:xfrm>
            <a:off x="107504" y="1628798"/>
            <a:ext cx="7704856" cy="58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400" dirty="0">
                <a:latin typeface="Tahoma" pitchFamily="34" charset="0"/>
              </a:rPr>
              <a:t>　　</a:t>
            </a:r>
            <a:r>
              <a:rPr kumimoji="1" lang="ja-JP" altLang="en-US" sz="2800" dirty="0">
                <a:latin typeface="+mn-ea"/>
              </a:rPr>
              <a:t>年間５回程度の様々な学習会を企画し、</a:t>
            </a:r>
            <a:r>
              <a:rPr kumimoji="1" lang="ja-JP" altLang="en-US" sz="2800" b="1" u="sng" dirty="0">
                <a:solidFill>
                  <a:srgbClr val="FF0000"/>
                </a:solidFill>
                <a:latin typeface="+mn-ea"/>
              </a:rPr>
              <a:t>保護者の皆さんへ参加を呼びかけております</a:t>
            </a:r>
            <a:r>
              <a:rPr kumimoji="1" lang="ja-JP" altLang="en-US" sz="2800" dirty="0">
                <a:latin typeface="+mn-ea"/>
              </a:rPr>
              <a:t>。</a:t>
            </a:r>
            <a:endParaRPr kumimoji="1" lang="en-US" altLang="ja-JP" sz="2800" dirty="0">
              <a:latin typeface="+mn-ea"/>
            </a:endParaRPr>
          </a:p>
          <a:p>
            <a:pPr marL="342891" indent="-342891">
              <a:spcBef>
                <a:spcPct val="20000"/>
              </a:spcBef>
              <a:buClr>
                <a:schemeClr val="hlink"/>
              </a:buClr>
              <a:buSzPct val="110000"/>
            </a:pPr>
            <a:r>
              <a:rPr kumimoji="1" lang="ja-JP" altLang="en-US" sz="2800" dirty="0">
                <a:latin typeface="+mn-ea"/>
              </a:rPr>
              <a:t>　　事業所見学やグループホーム見学、福祉制度に関する学習会、社会へ出て働いている先輩の実体験談を聞いたり、余暇に関わるような文化活動も時々取り入れて実施しております。興味はあっても一人ではなかなか見学など行けない</a:t>
            </a:r>
            <a:r>
              <a:rPr kumimoji="1" lang="en-US" altLang="ja-JP" sz="2800" dirty="0">
                <a:latin typeface="+mn-ea"/>
              </a:rPr>
              <a:t>…</a:t>
            </a:r>
            <a:r>
              <a:rPr kumimoji="1" lang="ja-JP" altLang="en-US" sz="2800" dirty="0">
                <a:latin typeface="+mn-ea"/>
              </a:rPr>
              <a:t>という方も、</a:t>
            </a:r>
            <a:r>
              <a:rPr kumimoji="1" lang="ja-JP" altLang="en-US" sz="2800" b="1" u="sng" dirty="0">
                <a:solidFill>
                  <a:srgbClr val="FF0000"/>
                </a:solidFill>
                <a:latin typeface="+mn-ea"/>
              </a:rPr>
              <a:t>この機会にぜひ参加して、みんなで色々な情報や知識を広げていきましょう</a:t>
            </a:r>
            <a:r>
              <a:rPr kumimoji="1" lang="ja-JP" altLang="en-US" sz="2800" dirty="0">
                <a:latin typeface="+mn-ea"/>
              </a:rPr>
              <a:t>。</a:t>
            </a:r>
            <a:endParaRPr kumimoji="1" lang="ja-JP" altLang="en-US" dirty="0">
              <a:latin typeface="Tahoma" pitchFamily="34" charset="0"/>
            </a:endParaRPr>
          </a:p>
        </p:txBody>
      </p:sp>
    </p:spTree>
    <p:extLst>
      <p:ext uri="{BB962C8B-B14F-4D97-AF65-F5344CB8AC3E}">
        <p14:creationId xmlns:p14="http://schemas.microsoft.com/office/powerpoint/2010/main" val="142584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val 18"/>
          <p:cNvSpPr>
            <a:spLocks noChangeArrowheads="1"/>
          </p:cNvSpPr>
          <p:nvPr/>
        </p:nvSpPr>
        <p:spPr bwMode="auto">
          <a:xfrm>
            <a:off x="1187624" y="3645024"/>
            <a:ext cx="6781800" cy="2816696"/>
          </a:xfrm>
          <a:prstGeom prst="ellipse">
            <a:avLst/>
          </a:prstGeom>
          <a:solidFill>
            <a:srgbClr val="A6E5F6"/>
          </a:solidFill>
          <a:ln w="9525">
            <a:solidFill>
              <a:schemeClr val="tx1"/>
            </a:solidFill>
            <a:round/>
            <a:headEnd/>
            <a:tailEnd/>
          </a:ln>
        </p:spPr>
        <p:txBody>
          <a:bodyPr wrap="none" anchor="ctr"/>
          <a:lstStyle/>
          <a:p>
            <a:pPr algn="ctr" eaLnBrk="1" hangingPunct="1"/>
            <a:endParaRPr kumimoji="1" lang="ja-JP" altLang="en-US" sz="2400">
              <a:latin typeface="Tahoma" pitchFamily="34" charset="0"/>
            </a:endParaRPr>
          </a:p>
        </p:txBody>
      </p:sp>
      <p:sp>
        <p:nvSpPr>
          <p:cNvPr id="7171" name="Rectangle 2"/>
          <p:cNvSpPr>
            <a:spLocks noGrp="1" noChangeArrowheads="1"/>
          </p:cNvSpPr>
          <p:nvPr>
            <p:ph type="title" idx="4294967295"/>
          </p:nvPr>
        </p:nvSpPr>
        <p:spPr>
          <a:xfrm>
            <a:off x="0" y="260350"/>
            <a:ext cx="8785225" cy="1008063"/>
          </a:xfrm>
        </p:spPr>
        <p:txBody>
          <a:bodyPr>
            <a:normAutofit fontScale="90000"/>
          </a:bodyPr>
          <a:lstStyle/>
          <a:p>
            <a:pPr eaLnBrk="1" hangingPunct="1"/>
            <a:r>
              <a:rPr lang="ja-JP" altLang="en-US" sz="4000" dirty="0">
                <a:solidFill>
                  <a:srgbClr val="FF3300"/>
                </a:solidFill>
                <a:latin typeface="メイリオ" panose="020B0604030504040204" pitchFamily="50" charset="-128"/>
                <a:ea typeface="メイリオ" panose="020B0604030504040204" pitchFamily="50" charset="-128"/>
              </a:rPr>
              <a:t>福祉サービスの利用</a:t>
            </a:r>
            <a:r>
              <a:rPr lang="ja-JP" altLang="en-US" dirty="0">
                <a:solidFill>
                  <a:srgbClr val="FF3300"/>
                </a:solidFill>
                <a:latin typeface="メイリオ" panose="020B0604030504040204" pitchFamily="50" charset="-128"/>
                <a:ea typeface="メイリオ" panose="020B0604030504040204" pitchFamily="50" charset="-128"/>
              </a:rPr>
              <a:t>と</a:t>
            </a:r>
            <a:r>
              <a:rPr lang="ja-JP" altLang="en-US" sz="4000" dirty="0">
                <a:solidFill>
                  <a:srgbClr val="FF3300"/>
                </a:solidFill>
                <a:latin typeface="メイリオ" panose="020B0604030504040204" pitchFamily="50" charset="-128"/>
                <a:ea typeface="メイリオ" panose="020B0604030504040204" pitchFamily="50" charset="-128"/>
              </a:rPr>
              <a:t>地域活動への参加</a:t>
            </a:r>
            <a:endParaRPr lang="ja-JP" altLang="en-US" sz="3100" dirty="0">
              <a:solidFill>
                <a:srgbClr val="FF3300"/>
              </a:solidFill>
              <a:latin typeface="メイリオ" panose="020B0604030504040204" pitchFamily="50" charset="-128"/>
              <a:ea typeface="メイリオ" panose="020B0604030504040204" pitchFamily="50" charset="-128"/>
            </a:endParaRPr>
          </a:p>
        </p:txBody>
      </p:sp>
      <p:sp>
        <p:nvSpPr>
          <p:cNvPr id="1028" name="AutoShape 4"/>
          <p:cNvSpPr>
            <a:spLocks noChangeArrowheads="1"/>
          </p:cNvSpPr>
          <p:nvPr/>
        </p:nvSpPr>
        <p:spPr bwMode="auto">
          <a:xfrm>
            <a:off x="3657600" y="4149080"/>
            <a:ext cx="1905000" cy="1752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FF"/>
          </a:solidFill>
          <a:ln w="9525">
            <a:solidFill>
              <a:schemeClr val="tx1"/>
            </a:solidFill>
            <a:miter lim="800000"/>
            <a:headEnd/>
            <a:tailEnd/>
          </a:ln>
          <a:effectLst/>
        </p:spPr>
        <p:txBody>
          <a:bodyPr wrap="none" anchor="ctr"/>
          <a:lstStyle/>
          <a:p>
            <a:pPr algn="ctr" eaLnBrk="1" hangingPunct="1">
              <a:defRPr/>
            </a:pPr>
            <a:endParaRPr kumimoji="1" lang="ja-JP" altLang="en-US" sz="2400" dirty="0">
              <a:solidFill>
                <a:srgbClr val="FFCCFF"/>
              </a:solidFill>
              <a:latin typeface="Tahoma" pitchFamily="34" charset="0"/>
            </a:endParaRPr>
          </a:p>
        </p:txBody>
      </p:sp>
      <p:sp>
        <p:nvSpPr>
          <p:cNvPr id="46085" name="Rectangle 5"/>
          <p:cNvSpPr>
            <a:spLocks noChangeArrowheads="1"/>
          </p:cNvSpPr>
          <p:nvPr/>
        </p:nvSpPr>
        <p:spPr bwMode="auto">
          <a:xfrm>
            <a:off x="1139365" y="3449480"/>
            <a:ext cx="2514072" cy="519122"/>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86" name="Rectangle 9"/>
          <p:cNvSpPr>
            <a:spLocks noChangeArrowheads="1"/>
          </p:cNvSpPr>
          <p:nvPr/>
        </p:nvSpPr>
        <p:spPr bwMode="auto">
          <a:xfrm>
            <a:off x="1139366" y="3463280"/>
            <a:ext cx="2672243" cy="5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endParaRPr kumimoji="1" lang="en-US" altLang="ja-JP" sz="2400" b="1" dirty="0">
              <a:solidFill>
                <a:schemeClr val="tx2"/>
              </a:solidFill>
              <a:latin typeface="Tahoma" pitchFamily="34" charset="0"/>
            </a:endParaRPr>
          </a:p>
          <a:p>
            <a:pPr eaLnBrk="1" hangingPunct="1"/>
            <a:r>
              <a:rPr kumimoji="1" lang="ja-JP" altLang="en-US" sz="2400" b="1" dirty="0">
                <a:solidFill>
                  <a:schemeClr val="tx2"/>
                </a:solidFill>
                <a:latin typeface="Tahoma" pitchFamily="34" charset="0"/>
              </a:rPr>
              <a:t>　　　　　　　　　　コーディネーター</a:t>
            </a:r>
          </a:p>
        </p:txBody>
      </p:sp>
      <p:sp>
        <p:nvSpPr>
          <p:cNvPr id="46087" name="Rectangle 11"/>
          <p:cNvSpPr>
            <a:spLocks noChangeArrowheads="1"/>
          </p:cNvSpPr>
          <p:nvPr/>
        </p:nvSpPr>
        <p:spPr bwMode="auto">
          <a:xfrm>
            <a:off x="6178055" y="5759152"/>
            <a:ext cx="2286000" cy="596652"/>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88" name="Rectangle 12"/>
          <p:cNvSpPr>
            <a:spLocks noChangeArrowheads="1"/>
          </p:cNvSpPr>
          <p:nvPr/>
        </p:nvSpPr>
        <p:spPr bwMode="auto">
          <a:xfrm>
            <a:off x="3602445" y="5969264"/>
            <a:ext cx="1878423" cy="577040"/>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89" name="Rectangle 13"/>
          <p:cNvSpPr>
            <a:spLocks noChangeArrowheads="1"/>
          </p:cNvSpPr>
          <p:nvPr/>
        </p:nvSpPr>
        <p:spPr bwMode="auto">
          <a:xfrm>
            <a:off x="1150640" y="5661248"/>
            <a:ext cx="1981200" cy="609600"/>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0" name="Rectangle 14"/>
          <p:cNvSpPr>
            <a:spLocks noChangeArrowheads="1"/>
          </p:cNvSpPr>
          <p:nvPr/>
        </p:nvSpPr>
        <p:spPr bwMode="auto">
          <a:xfrm>
            <a:off x="6911280" y="5039245"/>
            <a:ext cx="1590328" cy="538163"/>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1" name="Rectangle 15"/>
          <p:cNvSpPr>
            <a:spLocks noChangeArrowheads="1"/>
          </p:cNvSpPr>
          <p:nvPr/>
        </p:nvSpPr>
        <p:spPr bwMode="auto">
          <a:xfrm>
            <a:off x="457200" y="4869165"/>
            <a:ext cx="2286000" cy="563859"/>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2" name="Rectangle 16"/>
          <p:cNvSpPr>
            <a:spLocks noChangeArrowheads="1"/>
          </p:cNvSpPr>
          <p:nvPr/>
        </p:nvSpPr>
        <p:spPr bwMode="auto">
          <a:xfrm>
            <a:off x="6065280" y="4137297"/>
            <a:ext cx="2546176" cy="817364"/>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3" name="Rectangle 17"/>
          <p:cNvSpPr>
            <a:spLocks noChangeArrowheads="1"/>
          </p:cNvSpPr>
          <p:nvPr/>
        </p:nvSpPr>
        <p:spPr bwMode="auto">
          <a:xfrm>
            <a:off x="990600" y="4077072"/>
            <a:ext cx="1981200" cy="576064"/>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46094" name="Rectangle 19"/>
          <p:cNvSpPr>
            <a:spLocks noChangeArrowheads="1"/>
          </p:cNvSpPr>
          <p:nvPr/>
        </p:nvSpPr>
        <p:spPr bwMode="auto">
          <a:xfrm>
            <a:off x="1442655" y="4259941"/>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福祉課</a:t>
            </a:r>
          </a:p>
        </p:txBody>
      </p:sp>
      <p:sp>
        <p:nvSpPr>
          <p:cNvPr id="46095" name="Rectangle 20"/>
          <p:cNvSpPr>
            <a:spLocks noChangeArrowheads="1"/>
          </p:cNvSpPr>
          <p:nvPr/>
        </p:nvSpPr>
        <p:spPr bwMode="auto">
          <a:xfrm>
            <a:off x="609600" y="5013176"/>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福祉サービス</a:t>
            </a:r>
          </a:p>
        </p:txBody>
      </p:sp>
      <p:sp>
        <p:nvSpPr>
          <p:cNvPr id="46096" name="Rectangle 21"/>
          <p:cNvSpPr>
            <a:spLocks noChangeArrowheads="1"/>
          </p:cNvSpPr>
          <p:nvPr/>
        </p:nvSpPr>
        <p:spPr bwMode="auto">
          <a:xfrm>
            <a:off x="1251794" y="5846721"/>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児童相談所</a:t>
            </a:r>
          </a:p>
        </p:txBody>
      </p:sp>
      <p:sp>
        <p:nvSpPr>
          <p:cNvPr id="46097" name="Rectangle 22"/>
          <p:cNvSpPr>
            <a:spLocks noChangeArrowheads="1"/>
          </p:cNvSpPr>
          <p:nvPr/>
        </p:nvSpPr>
        <p:spPr bwMode="auto">
          <a:xfrm>
            <a:off x="6281687" y="4442048"/>
            <a:ext cx="26958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就労・生活支援　　　　　センター</a:t>
            </a:r>
          </a:p>
        </p:txBody>
      </p:sp>
      <p:sp>
        <p:nvSpPr>
          <p:cNvPr id="46098" name="Rectangle 23"/>
          <p:cNvSpPr>
            <a:spLocks noChangeArrowheads="1"/>
          </p:cNvSpPr>
          <p:nvPr/>
        </p:nvSpPr>
        <p:spPr bwMode="auto">
          <a:xfrm>
            <a:off x="7380312" y="5157192"/>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医療</a:t>
            </a:r>
          </a:p>
        </p:txBody>
      </p:sp>
      <p:sp>
        <p:nvSpPr>
          <p:cNvPr id="46099" name="Rectangle 24"/>
          <p:cNvSpPr>
            <a:spLocks noChangeArrowheads="1"/>
          </p:cNvSpPr>
          <p:nvPr/>
        </p:nvSpPr>
        <p:spPr bwMode="auto">
          <a:xfrm>
            <a:off x="4139952" y="6165304"/>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学校</a:t>
            </a:r>
          </a:p>
        </p:txBody>
      </p:sp>
      <p:sp>
        <p:nvSpPr>
          <p:cNvPr id="46100" name="Rectangle 25"/>
          <p:cNvSpPr>
            <a:spLocks noChangeArrowheads="1"/>
          </p:cNvSpPr>
          <p:nvPr/>
        </p:nvSpPr>
        <p:spPr bwMode="auto">
          <a:xfrm>
            <a:off x="6444208" y="594928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kumimoji="1" lang="ja-JP" altLang="en-US" sz="2400" b="1" dirty="0">
                <a:solidFill>
                  <a:schemeClr val="tx2"/>
                </a:solidFill>
                <a:latin typeface="Tahoma" pitchFamily="34" charset="0"/>
              </a:rPr>
              <a:t>地域サークル</a:t>
            </a:r>
          </a:p>
        </p:txBody>
      </p:sp>
      <p:sp>
        <p:nvSpPr>
          <p:cNvPr id="21" name="Rectangle 12"/>
          <p:cNvSpPr>
            <a:spLocks noChangeArrowheads="1"/>
          </p:cNvSpPr>
          <p:nvPr/>
        </p:nvSpPr>
        <p:spPr bwMode="auto">
          <a:xfrm>
            <a:off x="3920480" y="4581129"/>
            <a:ext cx="1371600" cy="108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2800" dirty="0">
                <a:solidFill>
                  <a:srgbClr val="FF0000"/>
                </a:solidFill>
                <a:latin typeface="Tahoma" pitchFamily="34" charset="0"/>
              </a:rPr>
              <a:t>本人の夢</a:t>
            </a:r>
            <a:endParaRPr kumimoji="1" lang="en-US" altLang="ja-JP" sz="2800" dirty="0">
              <a:solidFill>
                <a:srgbClr val="FF0000"/>
              </a:solidFill>
              <a:latin typeface="Tahoma" pitchFamily="34" charset="0"/>
            </a:endParaRPr>
          </a:p>
          <a:p>
            <a:pPr algn="ctr" eaLnBrk="1" hangingPunct="1"/>
            <a:r>
              <a:rPr kumimoji="1" lang="ja-JP" altLang="en-US" sz="2800" dirty="0">
                <a:solidFill>
                  <a:srgbClr val="FF0000"/>
                </a:solidFill>
                <a:latin typeface="Tahoma" pitchFamily="34" charset="0"/>
              </a:rPr>
              <a:t>希望</a:t>
            </a:r>
            <a:r>
              <a:rPr kumimoji="1" lang="ja-JP" altLang="en-US" sz="2800" dirty="0">
                <a:solidFill>
                  <a:schemeClr val="tx2"/>
                </a:solidFill>
                <a:latin typeface="Tahoma" pitchFamily="34" charset="0"/>
              </a:rPr>
              <a:t>　</a:t>
            </a:r>
          </a:p>
        </p:txBody>
      </p:sp>
      <p:sp>
        <p:nvSpPr>
          <p:cNvPr id="22" name="Rectangle 12"/>
          <p:cNvSpPr>
            <a:spLocks noChangeArrowheads="1"/>
          </p:cNvSpPr>
          <p:nvPr/>
        </p:nvSpPr>
        <p:spPr bwMode="auto">
          <a:xfrm>
            <a:off x="3585766" y="5445225"/>
            <a:ext cx="21383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4400" dirty="0">
                <a:solidFill>
                  <a:schemeClr val="tx2"/>
                </a:solidFill>
                <a:latin typeface="Tahoma" pitchFamily="34" charset="0"/>
              </a:rPr>
              <a:t>　</a:t>
            </a:r>
          </a:p>
        </p:txBody>
      </p:sp>
      <p:sp>
        <p:nvSpPr>
          <p:cNvPr id="2" name="正方形/長方形 1"/>
          <p:cNvSpPr/>
          <p:nvPr/>
        </p:nvSpPr>
        <p:spPr>
          <a:xfrm>
            <a:off x="323528" y="1048668"/>
            <a:ext cx="8287072" cy="2308324"/>
          </a:xfrm>
          <a:prstGeom prst="rect">
            <a:avLst/>
          </a:prstGeom>
        </p:spPr>
        <p:txBody>
          <a:bodyPr wrap="square">
            <a:spAutoFit/>
          </a:bodyPr>
          <a:lstStyle/>
          <a:p>
            <a:pPr eaLnBrk="1" hangingPunct="1"/>
            <a:r>
              <a:rPr lang="ja-JP" altLang="en-US" dirty="0"/>
              <a:t>　</a:t>
            </a:r>
            <a:r>
              <a:rPr lang="ja-JP" altLang="en-US" sz="2400" dirty="0">
                <a:latin typeface="+mn-ea"/>
              </a:rPr>
              <a:t>家庭や学校での生活が安定してきたら、少しずつ活動できる場と、一緒に過ごせる人や理解してもらっている人をひろげていくことがとても大切です。</a:t>
            </a:r>
            <a:endParaRPr lang="en-US" altLang="ja-JP" sz="2400" dirty="0">
              <a:latin typeface="+mn-ea"/>
            </a:endParaRPr>
          </a:p>
          <a:p>
            <a:pPr eaLnBrk="1" hangingPunct="1"/>
            <a:r>
              <a:rPr lang="ja-JP" altLang="en-US" sz="2400" dirty="0">
                <a:latin typeface="+mn-ea"/>
              </a:rPr>
              <a:t>　今は、</a:t>
            </a:r>
            <a:r>
              <a:rPr lang="ja-JP" altLang="en-US" sz="2400" b="1" u="sng" dirty="0">
                <a:solidFill>
                  <a:srgbClr val="FF0000"/>
                </a:solidFill>
                <a:latin typeface="+mn-ea"/>
              </a:rPr>
              <a:t>家庭での過ごしに困らず必要がないというケースも、将来的には必ず多くの人や事業所の支援を受けることになります。家族が元気なうちに始めましょう！</a:t>
            </a:r>
            <a:endParaRPr lang="ja-JP" altLang="en-US" b="1" u="sng" dirty="0">
              <a:solidFill>
                <a:srgbClr val="FF0000"/>
              </a:solidFill>
            </a:endParaRPr>
          </a:p>
        </p:txBody>
      </p:sp>
      <p:sp>
        <p:nvSpPr>
          <p:cNvPr id="3" name="Rectangle 14">
            <a:extLst>
              <a:ext uri="{FF2B5EF4-FFF2-40B4-BE49-F238E27FC236}">
                <a16:creationId xmlns:a16="http://schemas.microsoft.com/office/drawing/2014/main" id="{459CC920-183E-DFCB-B30A-C7A9B2AD3F49}"/>
              </a:ext>
            </a:extLst>
          </p:cNvPr>
          <p:cNvSpPr>
            <a:spLocks noChangeArrowheads="1"/>
          </p:cNvSpPr>
          <p:nvPr/>
        </p:nvSpPr>
        <p:spPr bwMode="auto">
          <a:xfrm>
            <a:off x="3811609" y="3416258"/>
            <a:ext cx="1590328" cy="538163"/>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r>
              <a:rPr kumimoji="1" lang="ja-JP" altLang="en-US" sz="2400" b="1" dirty="0">
                <a:latin typeface="Tahoma" pitchFamily="34" charset="0"/>
              </a:rPr>
              <a:t>本人</a:t>
            </a:r>
          </a:p>
        </p:txBody>
      </p:sp>
      <p:sp>
        <p:nvSpPr>
          <p:cNvPr id="4" name="Rectangle 14">
            <a:extLst>
              <a:ext uri="{FF2B5EF4-FFF2-40B4-BE49-F238E27FC236}">
                <a16:creationId xmlns:a16="http://schemas.microsoft.com/office/drawing/2014/main" id="{77D29A4C-F389-45EA-3FD9-20A957899F40}"/>
              </a:ext>
            </a:extLst>
          </p:cNvPr>
          <p:cNvSpPr>
            <a:spLocks noChangeArrowheads="1"/>
          </p:cNvSpPr>
          <p:nvPr/>
        </p:nvSpPr>
        <p:spPr bwMode="auto">
          <a:xfrm>
            <a:off x="5649044" y="3399008"/>
            <a:ext cx="1590328" cy="538163"/>
          </a:xfrm>
          <a:prstGeom prst="rect">
            <a:avLst/>
          </a:prstGeom>
          <a:gradFill rotWithShape="0">
            <a:gsLst>
              <a:gs pos="0">
                <a:schemeClr val="accent1"/>
              </a:gs>
              <a:gs pos="100000">
                <a:schemeClr val="bg1"/>
              </a:gs>
            </a:gsLst>
            <a:lin ang="0" scaled="1"/>
          </a:gradFill>
          <a:ln w="9525">
            <a:solidFill>
              <a:schemeClr val="tx1"/>
            </a:solidFill>
            <a:miter lim="800000"/>
            <a:headEnd/>
            <a:tailEnd/>
          </a:ln>
        </p:spPr>
        <p:txBody>
          <a:bodyPr wrap="none" anchor="ctr"/>
          <a:lstStyle/>
          <a:p>
            <a:pPr algn="ctr" eaLnBrk="1" hangingPunct="1"/>
            <a:r>
              <a:rPr kumimoji="1" lang="ja-JP" altLang="en-US" sz="2400" b="1" dirty="0">
                <a:latin typeface="Tahoma" pitchFamily="34" charset="0"/>
              </a:rPr>
              <a:t>家族</a:t>
            </a: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descr="Rectangle: Click to edit Master text styles&#10;Second level&#10;Third level&#10;Fourth level&#10;Fifth level"/>
          <p:cNvSpPr>
            <a:spLocks noChangeArrowheads="1"/>
          </p:cNvSpPr>
          <p:nvPr/>
        </p:nvSpPr>
        <p:spPr bwMode="auto">
          <a:xfrm>
            <a:off x="107504" y="836712"/>
            <a:ext cx="8424936"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lang="ja-JP" altLang="en-US" sz="2800" dirty="0"/>
              <a:t>　　</a:t>
            </a:r>
            <a:r>
              <a:rPr lang="ja-JP" altLang="en-US" sz="2800" dirty="0">
                <a:latin typeface="+mj-ea"/>
                <a:ea typeface="+mj-ea"/>
              </a:rPr>
              <a:t>人からの話では、実際の雰囲気はなかなか伝わらないので、</a:t>
            </a:r>
            <a:r>
              <a:rPr lang="ja-JP" altLang="en-US" sz="2800" dirty="0">
                <a:latin typeface="+mn-ea"/>
              </a:rPr>
              <a:t>自ら気になる事業所や施設へ見学などに行き、自分で見て、聞いて、感じて、進路を選択する時の判断材料にしていきましょう。</a:t>
            </a:r>
            <a:endParaRPr lang="en-US" altLang="ja-JP" sz="2800" dirty="0">
              <a:latin typeface="+mn-ea"/>
            </a:endParaRPr>
          </a:p>
          <a:p>
            <a:pPr marL="342891" indent="-342891">
              <a:spcBef>
                <a:spcPct val="20000"/>
              </a:spcBef>
              <a:buClr>
                <a:schemeClr val="hlink"/>
              </a:buClr>
              <a:buSzPct val="110000"/>
            </a:pPr>
            <a:endParaRPr lang="en-US" altLang="ja-JP" sz="2800" dirty="0">
              <a:solidFill>
                <a:srgbClr val="FF0000"/>
              </a:solidFill>
              <a:latin typeface="+mn-ea"/>
            </a:endParaRPr>
          </a:p>
          <a:p>
            <a:pPr marL="342891" indent="-342891">
              <a:spcBef>
                <a:spcPct val="20000"/>
              </a:spcBef>
              <a:buClr>
                <a:schemeClr val="hlink"/>
              </a:buClr>
              <a:buSzPct val="110000"/>
            </a:pPr>
            <a:r>
              <a:rPr lang="ja-JP" altLang="en-US" sz="2800" dirty="0">
                <a:solidFill>
                  <a:srgbClr val="FF0000"/>
                </a:solidFill>
                <a:latin typeface="+mn-ea"/>
              </a:rPr>
              <a:t>　　このような動きを早くから進めていき、関係を作っていくことが大切になります</a:t>
            </a:r>
            <a:r>
              <a:rPr lang="ja-JP" altLang="en-US" sz="2800" dirty="0">
                <a:latin typeface="+mn-ea"/>
              </a:rPr>
              <a:t>。</a:t>
            </a:r>
            <a:endParaRPr lang="en-US" altLang="ja-JP" sz="2800" dirty="0">
              <a:latin typeface="+mn-ea"/>
            </a:endParaRPr>
          </a:p>
          <a:p>
            <a:pPr marL="342891" indent="-342891">
              <a:spcBef>
                <a:spcPct val="20000"/>
              </a:spcBef>
              <a:buClr>
                <a:schemeClr val="hlink"/>
              </a:buClr>
              <a:buSzPct val="110000"/>
            </a:pPr>
            <a:endParaRPr lang="en-US" altLang="ja-JP" sz="2800" dirty="0">
              <a:latin typeface="+mn-ea"/>
            </a:endParaRPr>
          </a:p>
          <a:p>
            <a:pPr marL="342891" indent="-342891">
              <a:spcBef>
                <a:spcPct val="20000"/>
              </a:spcBef>
              <a:buClr>
                <a:schemeClr val="hlink"/>
              </a:buClr>
              <a:buSzPct val="110000"/>
            </a:pPr>
            <a:r>
              <a:rPr kumimoji="1" lang="ja-JP" altLang="en-US" sz="2800" dirty="0">
                <a:latin typeface="+mn-ea"/>
              </a:rPr>
              <a:t>　　そして気に入った所が見つかったら、イベントなどに顔を出して、関係を築いていきましょう！</a:t>
            </a:r>
          </a:p>
        </p:txBody>
      </p:sp>
    </p:spTree>
    <p:extLst>
      <p:ext uri="{BB962C8B-B14F-4D97-AF65-F5344CB8AC3E}">
        <p14:creationId xmlns:p14="http://schemas.microsoft.com/office/powerpoint/2010/main" val="234805894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75946" y="2420888"/>
            <a:ext cx="7992119" cy="3168352"/>
          </a:xfrm>
        </p:spPr>
        <p:txBody>
          <a:bodyPr>
            <a:noAutofit/>
          </a:bodyPr>
          <a:lstStyle/>
          <a:p>
            <a:pPr>
              <a:defRPr/>
            </a:pPr>
            <a:r>
              <a:rPr lang="en-US" altLang="ja-JP" sz="6600" dirty="0">
                <a:solidFill>
                  <a:srgbClr val="FF3300"/>
                </a:solidFill>
              </a:rPr>
              <a:t>①</a:t>
            </a:r>
            <a:r>
              <a:rPr lang="ja-JP" altLang="en-US" sz="6600" dirty="0">
                <a:solidFill>
                  <a:srgbClr val="FF3300"/>
                </a:solidFill>
              </a:rPr>
              <a:t> 聖母の家学園の</a:t>
            </a:r>
            <a:br>
              <a:rPr lang="en-US" altLang="ja-JP" sz="6600" dirty="0">
                <a:solidFill>
                  <a:srgbClr val="FF3300"/>
                </a:solidFill>
              </a:rPr>
            </a:br>
            <a:r>
              <a:rPr lang="ja-JP" altLang="en-US" sz="6600" dirty="0">
                <a:solidFill>
                  <a:srgbClr val="FF3300"/>
                </a:solidFill>
              </a:rPr>
              <a:t> 　　　　進路支援</a:t>
            </a:r>
          </a:p>
        </p:txBody>
      </p:sp>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95288" y="261938"/>
            <a:ext cx="8748712" cy="719137"/>
          </a:xfrm>
        </p:spPr>
        <p:txBody>
          <a:bodyPr>
            <a:normAutofit/>
          </a:bodyPr>
          <a:lstStyle/>
          <a:p>
            <a:pPr>
              <a:defRPr/>
            </a:pPr>
            <a:r>
              <a:rPr lang="ja-JP" altLang="en-US" dirty="0">
                <a:solidFill>
                  <a:srgbClr val="FF3300"/>
                </a:solidFill>
                <a:latin typeface="メイリオ" panose="020B0604030504040204" pitchFamily="50" charset="-128"/>
                <a:ea typeface="メイリオ" panose="020B0604030504040204" pitchFamily="50" charset="-128"/>
              </a:rPr>
              <a:t>　ステップアップ通学</a:t>
            </a:r>
          </a:p>
        </p:txBody>
      </p:sp>
      <p:sp>
        <p:nvSpPr>
          <p:cNvPr id="47109" name="Rectangle 5" descr="Rectangle: Click to edit Master text styles&#10;Second level&#10;Third level&#10;Fourth level&#10;Fifth level"/>
          <p:cNvSpPr>
            <a:spLocks noChangeArrowheads="1"/>
          </p:cNvSpPr>
          <p:nvPr/>
        </p:nvSpPr>
        <p:spPr bwMode="auto">
          <a:xfrm>
            <a:off x="-108520" y="836712"/>
            <a:ext cx="8784976"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kumimoji="1" lang="ja-JP" altLang="en-US" sz="2800" dirty="0">
                <a:latin typeface="Tahoma" pitchFamily="34" charset="0"/>
              </a:rPr>
              <a:t>　　</a:t>
            </a:r>
            <a:r>
              <a:rPr kumimoji="1" lang="ja-JP" altLang="en-US" sz="2800" dirty="0">
                <a:latin typeface="+mn-ea"/>
              </a:rPr>
              <a:t>将来の社会生活や職場選択の幅をひろげる力として“公共交通機関利用に慣れる”という目的で取り組むのが</a:t>
            </a:r>
            <a:r>
              <a:rPr kumimoji="1" lang="en-US" altLang="ja-JP" sz="2800" dirty="0">
                <a:latin typeface="+mn-ea"/>
              </a:rPr>
              <a:t>『</a:t>
            </a:r>
            <a:r>
              <a:rPr kumimoji="1" lang="ja-JP" altLang="en-US" sz="2800" dirty="0">
                <a:latin typeface="+mn-ea"/>
              </a:rPr>
              <a:t>ステップアップ通学</a:t>
            </a:r>
            <a:r>
              <a:rPr kumimoji="1" lang="en-US" altLang="ja-JP" sz="2800" dirty="0">
                <a:latin typeface="+mn-ea"/>
              </a:rPr>
              <a:t>』</a:t>
            </a:r>
            <a:r>
              <a:rPr kumimoji="1" lang="ja-JP" altLang="en-US" sz="2800" dirty="0">
                <a:latin typeface="+mn-ea"/>
              </a:rPr>
              <a:t>です。曜日を決めて、基本的に聖母の家前のバス停から、近鉄四日市駅のホームまで先生の支援を付けて、利用の練習を重ねながら力を付けていきます。</a:t>
            </a:r>
            <a:r>
              <a:rPr kumimoji="1" lang="ja-JP" altLang="en-US" dirty="0">
                <a:solidFill>
                  <a:srgbClr val="FF0000"/>
                </a:solidFill>
                <a:latin typeface="+mn-ea"/>
              </a:rPr>
              <a:t>　</a:t>
            </a:r>
            <a:endParaRPr kumimoji="1" lang="en-US" altLang="ja-JP" dirty="0">
              <a:solidFill>
                <a:srgbClr val="FF0000"/>
              </a:solidFill>
              <a:latin typeface="+mn-ea"/>
            </a:endParaRPr>
          </a:p>
          <a:p>
            <a:pPr marL="342891" indent="-342891">
              <a:spcBef>
                <a:spcPct val="20000"/>
              </a:spcBef>
              <a:buClr>
                <a:schemeClr val="hlink"/>
              </a:buClr>
              <a:buSzPct val="110000"/>
            </a:pPr>
            <a:r>
              <a:rPr kumimoji="1" lang="ja-JP" altLang="en-US" b="1" dirty="0">
                <a:solidFill>
                  <a:srgbClr val="FF0000"/>
                </a:solidFill>
                <a:latin typeface="+mn-ea"/>
              </a:rPr>
              <a:t>　　　　</a:t>
            </a:r>
            <a:r>
              <a:rPr kumimoji="1" lang="en-US" altLang="ja-JP" b="1" dirty="0">
                <a:solidFill>
                  <a:srgbClr val="002060"/>
                </a:solidFill>
                <a:latin typeface="+mn-ea"/>
              </a:rPr>
              <a:t>※</a:t>
            </a:r>
            <a:r>
              <a:rPr kumimoji="1" lang="ja-JP" altLang="en-US" b="1" dirty="0">
                <a:solidFill>
                  <a:srgbClr val="002060"/>
                </a:solidFill>
                <a:latin typeface="+mn-ea"/>
              </a:rPr>
              <a:t>Ａ型や移行支援事業所、一般就労は送迎はほぼありません。</a:t>
            </a:r>
            <a:endParaRPr kumimoji="1" lang="en-US" altLang="ja-JP" b="1" dirty="0">
              <a:solidFill>
                <a:srgbClr val="002060"/>
              </a:solidFill>
              <a:latin typeface="+mn-ea"/>
            </a:endParaRPr>
          </a:p>
          <a:p>
            <a:pPr marL="342891" indent="-342891">
              <a:spcBef>
                <a:spcPct val="20000"/>
              </a:spcBef>
              <a:buClr>
                <a:schemeClr val="hlink"/>
              </a:buClr>
              <a:buSzPct val="110000"/>
            </a:pPr>
            <a:r>
              <a:rPr kumimoji="1" lang="ja-JP" altLang="en-US" sz="2800" dirty="0">
                <a:latin typeface="+mn-ea"/>
              </a:rPr>
              <a:t>　　もちろん何かを得ようとする時は、心配事や問題が起こるのはつきものです。そのリスクと向き合いながらも、将来をイメージし、今のうちからじっくり進めていきたいです。</a:t>
            </a:r>
            <a:r>
              <a:rPr kumimoji="1" lang="ja-JP" altLang="en-US" sz="2800" dirty="0">
                <a:solidFill>
                  <a:srgbClr val="FF0000"/>
                </a:solidFill>
                <a:latin typeface="+mn-ea"/>
              </a:rPr>
              <a:t>学生時代に、自分のできることや意識をひろげていくことはとても大切なことです。　</a:t>
            </a:r>
            <a:r>
              <a:rPr kumimoji="1" lang="en-US" altLang="ja-JP" sz="2000" b="1" dirty="0">
                <a:solidFill>
                  <a:srgbClr val="002060"/>
                </a:solidFill>
                <a:latin typeface="Tahoma" pitchFamily="34" charset="0"/>
              </a:rPr>
              <a:t>※</a:t>
            </a:r>
            <a:r>
              <a:rPr kumimoji="1" lang="ja-JP" altLang="en-US" sz="2200" b="1" dirty="0">
                <a:solidFill>
                  <a:srgbClr val="002060"/>
                </a:solidFill>
                <a:latin typeface="Tahoma" pitchFamily="34" charset="0"/>
              </a:rPr>
              <a:t>興味のある方は生徒指導部まで（参加条件あり）</a:t>
            </a: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50" y="1556792"/>
            <a:ext cx="7344810" cy="3960440"/>
          </a:xfrm>
        </p:spPr>
        <p:txBody>
          <a:bodyPr>
            <a:normAutofit fontScale="90000"/>
          </a:bodyPr>
          <a:lstStyle/>
          <a:p>
            <a:r>
              <a:rPr kumimoji="1" lang="ja-JP" altLang="en-US" sz="6000" dirty="0">
                <a:solidFill>
                  <a:srgbClr val="FF3399"/>
                </a:solidFill>
              </a:rPr>
              <a:t>趣味</a:t>
            </a:r>
            <a:r>
              <a:rPr kumimoji="1" lang="ja-JP" altLang="en-US" dirty="0">
                <a:solidFill>
                  <a:schemeClr val="tx1"/>
                </a:solidFill>
              </a:rPr>
              <a:t>（好きなこと）とは、</a:t>
            </a:r>
            <a:br>
              <a:rPr kumimoji="1" lang="en-US" altLang="ja-JP" dirty="0">
                <a:solidFill>
                  <a:schemeClr val="tx1"/>
                </a:solidFill>
              </a:rPr>
            </a:br>
            <a:r>
              <a:rPr kumimoji="1" lang="en-US" altLang="ja-JP" dirty="0">
                <a:solidFill>
                  <a:schemeClr val="tx1"/>
                </a:solidFill>
              </a:rPr>
              <a:t>〝</a:t>
            </a:r>
            <a:r>
              <a:rPr kumimoji="1" lang="ja-JP" altLang="en-US" dirty="0">
                <a:solidFill>
                  <a:schemeClr val="tx1"/>
                </a:solidFill>
              </a:rPr>
              <a:t>自分の時間を楽しむ”</a:t>
            </a:r>
            <a:br>
              <a:rPr kumimoji="1" lang="en-US" altLang="ja-JP" dirty="0">
                <a:solidFill>
                  <a:schemeClr val="tx1"/>
                </a:solidFill>
              </a:rPr>
            </a:br>
            <a:r>
              <a:rPr kumimoji="1" lang="ja-JP" altLang="en-US" dirty="0">
                <a:solidFill>
                  <a:schemeClr val="tx1"/>
                </a:solidFill>
              </a:rPr>
              <a:t>　</a:t>
            </a:r>
            <a:r>
              <a:rPr kumimoji="1" lang="en-US" altLang="ja-JP" dirty="0">
                <a:solidFill>
                  <a:schemeClr val="tx1"/>
                </a:solidFill>
              </a:rPr>
              <a:t>〝</a:t>
            </a:r>
            <a:r>
              <a:rPr lang="ja-JP" altLang="en-US" dirty="0">
                <a:solidFill>
                  <a:schemeClr val="tx1"/>
                </a:solidFill>
              </a:rPr>
              <a:t>ストレス発散”　だけでなく</a:t>
            </a:r>
            <a:br>
              <a:rPr lang="en-US" altLang="ja-JP" dirty="0">
                <a:solidFill>
                  <a:srgbClr val="FF3399"/>
                </a:solidFill>
              </a:rPr>
            </a:br>
            <a:br>
              <a:rPr lang="en-US" altLang="ja-JP" dirty="0">
                <a:solidFill>
                  <a:srgbClr val="FF3399"/>
                </a:solidFill>
              </a:rPr>
            </a:br>
            <a:r>
              <a:rPr lang="ja-JP" altLang="en-US" sz="4400" dirty="0">
                <a:solidFill>
                  <a:srgbClr val="FF3399"/>
                </a:solidFill>
              </a:rPr>
              <a:t>人と人をつなぐツールである</a:t>
            </a:r>
            <a:endParaRPr kumimoji="1" lang="ja-JP" altLang="en-US" dirty="0">
              <a:solidFill>
                <a:srgbClr val="FF3399"/>
              </a:solidFill>
            </a:endParaRPr>
          </a:p>
        </p:txBody>
      </p:sp>
    </p:spTree>
    <p:extLst>
      <p:ext uri="{BB962C8B-B14F-4D97-AF65-F5344CB8AC3E}">
        <p14:creationId xmlns:p14="http://schemas.microsoft.com/office/powerpoint/2010/main" val="3060972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descr="Rectangle: Click to edit Master text styles&#10;Second level&#10;Third level&#10;Fourth level&#10;Fifth level"/>
          <p:cNvSpPr>
            <a:spLocks noChangeArrowheads="1"/>
          </p:cNvSpPr>
          <p:nvPr/>
        </p:nvSpPr>
        <p:spPr bwMode="auto">
          <a:xfrm>
            <a:off x="0" y="908726"/>
            <a:ext cx="9144000" cy="53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lang="ja-JP" altLang="en-US" sz="2800" dirty="0"/>
              <a:t>　　就労移行支援事業所では、余暇の時間を週間プログラムの中に組み込んでいるところも少なくありません</a:t>
            </a:r>
            <a:r>
              <a:rPr lang="ja-JP" altLang="en-US" sz="2800" dirty="0">
                <a:latin typeface="+mn-ea"/>
              </a:rPr>
              <a:t>。余暇の過ごし方が大切だと考えられているからです。　</a:t>
            </a:r>
            <a:endParaRPr lang="en-US" altLang="ja-JP" sz="2800" dirty="0">
              <a:latin typeface="+mn-ea"/>
            </a:endParaRPr>
          </a:p>
          <a:p>
            <a:pPr marL="342891" indent="-342891">
              <a:spcBef>
                <a:spcPct val="20000"/>
              </a:spcBef>
              <a:buClr>
                <a:schemeClr val="hlink"/>
              </a:buClr>
              <a:buSzPct val="110000"/>
            </a:pPr>
            <a:r>
              <a:rPr lang="ja-JP" altLang="en-US" sz="2800" dirty="0">
                <a:latin typeface="+mn-ea"/>
              </a:rPr>
              <a:t>　　社会生活の中では、働くことと同じくらい余暇の充実は大切です。仕事の疲れや悩みを少しでも発散させてくれる、楽しい時間を過ごせるように、小さい頃から楽しみを見つけていきましょう。</a:t>
            </a:r>
            <a:endParaRPr lang="en-US" altLang="ja-JP" sz="2800" dirty="0">
              <a:latin typeface="+mn-ea"/>
            </a:endParaRPr>
          </a:p>
          <a:p>
            <a:pPr marL="342891" indent="-342891">
              <a:spcBef>
                <a:spcPct val="20000"/>
              </a:spcBef>
              <a:buClr>
                <a:schemeClr val="hlink"/>
              </a:buClr>
              <a:buSzPct val="110000"/>
            </a:pPr>
            <a:r>
              <a:rPr lang="ja-JP" altLang="en-US" sz="2800" dirty="0">
                <a:latin typeface="+mn-ea"/>
              </a:rPr>
              <a:t>　</a:t>
            </a:r>
            <a:r>
              <a:rPr lang="ja-JP" altLang="en-US" sz="2800" dirty="0">
                <a:solidFill>
                  <a:srgbClr val="FF0000"/>
                </a:solidFill>
                <a:latin typeface="+mn-ea"/>
              </a:rPr>
              <a:t>働き続ける原動力やコミュニケーションに役立ちます！</a:t>
            </a:r>
            <a:endParaRPr kumimoji="1" lang="ja-JP" altLang="en-US" sz="2800" dirty="0">
              <a:solidFill>
                <a:srgbClr val="FF0000"/>
              </a:solidFill>
              <a:latin typeface="+mn-ea"/>
            </a:endParaRPr>
          </a:p>
          <a:p>
            <a:pPr marL="342891" indent="-342891">
              <a:spcBef>
                <a:spcPct val="20000"/>
              </a:spcBef>
              <a:buClr>
                <a:schemeClr val="hlink"/>
              </a:buClr>
              <a:buSzPct val="110000"/>
            </a:pPr>
            <a:r>
              <a:rPr lang="ja-JP" altLang="en-US" sz="2800" dirty="0">
                <a:latin typeface="+mn-ea"/>
              </a:rPr>
              <a:t>　　その余暇に関するきっかけや広がりは、学校の取り組みだけでは限界があります。家庭生活の中で培っていく部分が多いです。</a:t>
            </a:r>
            <a:endParaRPr lang="en-US" altLang="ja-JP" sz="2800" dirty="0">
              <a:latin typeface="+mn-ea"/>
            </a:endParaRPr>
          </a:p>
          <a:p>
            <a:pPr marL="342891" indent="-342891">
              <a:spcBef>
                <a:spcPct val="20000"/>
              </a:spcBef>
              <a:buClr>
                <a:schemeClr val="hlink"/>
              </a:buClr>
              <a:buSzPct val="110000"/>
            </a:pPr>
            <a:r>
              <a:rPr lang="ja-JP" altLang="en-US" sz="2800" dirty="0">
                <a:latin typeface="+mn-ea"/>
              </a:rPr>
              <a:t>　　</a:t>
            </a:r>
            <a:r>
              <a:rPr lang="en-US" altLang="ja-JP" sz="2800" dirty="0">
                <a:solidFill>
                  <a:srgbClr val="FF0000"/>
                </a:solidFill>
                <a:latin typeface="+mn-ea"/>
              </a:rPr>
              <a:t>※</a:t>
            </a:r>
            <a:r>
              <a:rPr lang="ja-JP" altLang="en-US" sz="2800" dirty="0">
                <a:solidFill>
                  <a:srgbClr val="FF0000"/>
                </a:solidFill>
                <a:latin typeface="+mn-ea"/>
              </a:rPr>
              <a:t>“一人でも楽しめること”が実は重要になります。</a:t>
            </a:r>
            <a:endParaRPr lang="en-US" altLang="ja-JP" sz="2800" dirty="0">
              <a:solidFill>
                <a:srgbClr val="FF0000"/>
              </a:solidFill>
              <a:latin typeface="+mn-ea"/>
            </a:endParaRPr>
          </a:p>
          <a:p>
            <a:pPr marL="342891" indent="-342891">
              <a:spcBef>
                <a:spcPct val="20000"/>
              </a:spcBef>
              <a:buClr>
                <a:schemeClr val="hlink"/>
              </a:buClr>
              <a:buSzPct val="110000"/>
            </a:pPr>
            <a:r>
              <a:rPr lang="ja-JP" altLang="en-US" sz="2800" dirty="0"/>
              <a:t>　　</a:t>
            </a:r>
            <a:endParaRPr kumimoji="1" lang="ja-JP" altLang="en-US" sz="2800" dirty="0">
              <a:latin typeface="Tahoma" pitchFamily="34" charset="0"/>
            </a:endParaRPr>
          </a:p>
        </p:txBody>
      </p:sp>
      <p:sp>
        <p:nvSpPr>
          <p:cNvPr id="48131" name="Rectangle 5"/>
          <p:cNvSpPr>
            <a:spLocks noChangeArrowheads="1"/>
          </p:cNvSpPr>
          <p:nvPr/>
        </p:nvSpPr>
        <p:spPr bwMode="auto">
          <a:xfrm>
            <a:off x="251525" y="188646"/>
            <a:ext cx="8060557" cy="71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1" hangingPunct="1"/>
            <a:r>
              <a:rPr lang="ja-JP" altLang="en-US" sz="3600" dirty="0">
                <a:solidFill>
                  <a:srgbClr val="FFFF00"/>
                </a:solidFill>
                <a:latin typeface="メイリオ" panose="020B0604030504040204" pitchFamily="50" charset="-128"/>
                <a:ea typeface="メイリオ" panose="020B0604030504040204" pitchFamily="50" charset="-128"/>
              </a:rPr>
              <a:t>　</a:t>
            </a:r>
            <a:r>
              <a:rPr lang="ja-JP" altLang="en-US" sz="3600" dirty="0">
                <a:solidFill>
                  <a:srgbClr val="993300"/>
                </a:solidFill>
                <a:latin typeface="メイリオ" panose="020B0604030504040204" pitchFamily="50" charset="-128"/>
                <a:ea typeface="メイリオ" panose="020B0604030504040204" pitchFamily="50" charset="-128"/>
              </a:rPr>
              <a:t>余暇の過ごし方・趣味の広がり</a:t>
            </a:r>
            <a:endParaRPr kumimoji="1" lang="ja-JP" altLang="en-US" sz="3600" dirty="0">
              <a:solidFill>
                <a:srgbClr val="993300"/>
              </a:solidFill>
              <a:latin typeface="メイリオ" panose="020B0604030504040204" pitchFamily="50" charset="-128"/>
              <a:ea typeface="メイリオ" panose="020B0604030504040204" pitchFamily="50" charset="-128"/>
            </a:endParaRPr>
          </a:p>
        </p:txBody>
      </p:sp>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2204864"/>
            <a:ext cx="8640960" cy="3168352"/>
          </a:xfrm>
        </p:spPr>
        <p:txBody>
          <a:bodyPr>
            <a:noAutofit/>
          </a:bodyPr>
          <a:lstStyle/>
          <a:p>
            <a:pPr>
              <a:defRPr/>
            </a:pPr>
            <a:r>
              <a:rPr lang="ja-JP" altLang="en-US" sz="6600" dirty="0">
                <a:solidFill>
                  <a:srgbClr val="FF3300"/>
                </a:solidFill>
              </a:rPr>
              <a:t>④ あゆみ寮生の</a:t>
            </a:r>
            <a:br>
              <a:rPr lang="en-US" altLang="ja-JP" sz="6600" dirty="0">
                <a:solidFill>
                  <a:srgbClr val="FF3300"/>
                </a:solidFill>
              </a:rPr>
            </a:br>
            <a:r>
              <a:rPr lang="en-US" altLang="ja-JP" sz="6600" dirty="0">
                <a:solidFill>
                  <a:srgbClr val="FF3300"/>
                </a:solidFill>
              </a:rPr>
              <a:t>    </a:t>
            </a:r>
            <a:r>
              <a:rPr lang="ja-JP" altLang="en-US" sz="6600" dirty="0">
                <a:solidFill>
                  <a:srgbClr val="FF3300"/>
                </a:solidFill>
              </a:rPr>
              <a:t>進路支援</a:t>
            </a:r>
          </a:p>
        </p:txBody>
      </p:sp>
    </p:spTree>
    <p:extLst>
      <p:ext uri="{BB962C8B-B14F-4D97-AF65-F5344CB8AC3E}">
        <p14:creationId xmlns:p14="http://schemas.microsoft.com/office/powerpoint/2010/main" val="2636839644"/>
      </p:ext>
    </p:extLst>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74" y="188641"/>
            <a:ext cx="7521575" cy="725760"/>
          </a:xfrm>
        </p:spPr>
        <p:txBody>
          <a:bodyPr>
            <a:normAutofit/>
          </a:bodyPr>
          <a:lstStyle/>
          <a:p>
            <a:r>
              <a:rPr lang="ja-JP" altLang="en-US" dirty="0">
                <a:solidFill>
                  <a:srgbClr val="0070C0"/>
                </a:solidFill>
              </a:rPr>
              <a:t>進路支援にタイムリミットが</a:t>
            </a:r>
            <a:r>
              <a:rPr lang="en-US" altLang="ja-JP" dirty="0">
                <a:solidFill>
                  <a:srgbClr val="0070C0"/>
                </a:solidFill>
              </a:rPr>
              <a:t>…</a:t>
            </a:r>
            <a:endParaRPr lang="ja-JP" altLang="en-US" dirty="0">
              <a:solidFill>
                <a:srgbClr val="0070C0"/>
              </a:solidFill>
            </a:endParaRPr>
          </a:p>
        </p:txBody>
      </p:sp>
      <p:sp>
        <p:nvSpPr>
          <p:cNvPr id="6" name="Rectangle 4" descr="Rectangle: Click to edit Master text styles&#10;Second level&#10;Third level&#10;Fourth level&#10;Fifth level"/>
          <p:cNvSpPr>
            <a:spLocks noChangeArrowheads="1"/>
          </p:cNvSpPr>
          <p:nvPr/>
        </p:nvSpPr>
        <p:spPr bwMode="auto">
          <a:xfrm>
            <a:off x="107504" y="1268760"/>
            <a:ext cx="8280922"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891" indent="-342891">
              <a:spcBef>
                <a:spcPct val="20000"/>
              </a:spcBef>
              <a:buClr>
                <a:schemeClr val="hlink"/>
              </a:buClr>
              <a:buSzPct val="110000"/>
            </a:pPr>
            <a:r>
              <a:rPr lang="ja-JP" altLang="en-US" sz="2800" dirty="0"/>
              <a:t>　　</a:t>
            </a:r>
            <a:r>
              <a:rPr lang="ja-JP" altLang="ja-JP" sz="2600" dirty="0">
                <a:latin typeface="+mn-ea"/>
              </a:rPr>
              <a:t>多くのケースが他の生活の場や地域へ移行していく必要があ</a:t>
            </a:r>
            <a:r>
              <a:rPr lang="ja-JP" altLang="en-US" sz="2600" dirty="0">
                <a:latin typeface="+mn-ea"/>
              </a:rPr>
              <a:t>る</a:t>
            </a:r>
            <a:r>
              <a:rPr lang="ja-JP" altLang="ja-JP" sz="2600" dirty="0">
                <a:latin typeface="+mn-ea"/>
              </a:rPr>
              <a:t>ので、</a:t>
            </a:r>
            <a:r>
              <a:rPr lang="ja-JP" altLang="ja-JP" sz="2600" dirty="0">
                <a:solidFill>
                  <a:srgbClr val="C00000"/>
                </a:solidFill>
                <a:latin typeface="+mn-ea"/>
              </a:rPr>
              <a:t>生活の場</a:t>
            </a:r>
            <a:r>
              <a:rPr lang="ja-JP" altLang="en-US" sz="2600" dirty="0">
                <a:solidFill>
                  <a:srgbClr val="C00000"/>
                </a:solidFill>
                <a:latin typeface="+mn-ea"/>
              </a:rPr>
              <a:t>と</a:t>
            </a:r>
            <a:r>
              <a:rPr lang="ja-JP" altLang="ja-JP" sz="2600" dirty="0">
                <a:solidFill>
                  <a:srgbClr val="C00000"/>
                </a:solidFill>
                <a:latin typeface="+mn-ea"/>
              </a:rPr>
              <a:t>働く場</a:t>
            </a:r>
            <a:r>
              <a:rPr lang="ja-JP" altLang="en-US" sz="2600" dirty="0">
                <a:solidFill>
                  <a:srgbClr val="C00000"/>
                </a:solidFill>
                <a:latin typeface="+mn-ea"/>
              </a:rPr>
              <a:t>を</a:t>
            </a:r>
            <a:r>
              <a:rPr lang="ja-JP" altLang="ja-JP" sz="2600" dirty="0">
                <a:solidFill>
                  <a:srgbClr val="C00000"/>
                </a:solidFill>
                <a:latin typeface="+mn-ea"/>
              </a:rPr>
              <a:t>同時進行で</a:t>
            </a:r>
            <a:r>
              <a:rPr lang="ja-JP" altLang="en-US" sz="2600" dirty="0">
                <a:solidFill>
                  <a:srgbClr val="C00000"/>
                </a:solidFill>
                <a:latin typeface="+mn-ea"/>
              </a:rPr>
              <a:t>探さ</a:t>
            </a:r>
            <a:r>
              <a:rPr lang="ja-JP" altLang="ja-JP" sz="2600" dirty="0">
                <a:solidFill>
                  <a:srgbClr val="C00000"/>
                </a:solidFill>
                <a:latin typeface="+mn-ea"/>
              </a:rPr>
              <a:t>ないといけません</a:t>
            </a:r>
            <a:r>
              <a:rPr lang="ja-JP" altLang="ja-JP" sz="2600" dirty="0">
                <a:latin typeface="+mn-ea"/>
              </a:rPr>
              <a:t>。その生活の場を決めるのは</a:t>
            </a:r>
            <a:r>
              <a:rPr lang="ja-JP" altLang="en-US" sz="2600" dirty="0">
                <a:latin typeface="+mn-ea"/>
              </a:rPr>
              <a:t>基本的にあゆみ寮</a:t>
            </a:r>
            <a:r>
              <a:rPr lang="ja-JP" altLang="ja-JP" sz="2600" dirty="0">
                <a:latin typeface="+mn-ea"/>
              </a:rPr>
              <a:t>担当者</a:t>
            </a:r>
            <a:r>
              <a:rPr lang="ja-JP" altLang="en-US" sz="2600" dirty="0">
                <a:latin typeface="+mn-ea"/>
              </a:rPr>
              <a:t>の</a:t>
            </a:r>
            <a:r>
              <a:rPr lang="ja-JP" altLang="ja-JP" sz="2600" dirty="0">
                <a:latin typeface="+mn-ea"/>
              </a:rPr>
              <a:t>役割</a:t>
            </a:r>
            <a:r>
              <a:rPr lang="ja-JP" altLang="en-US" sz="2600" dirty="0">
                <a:latin typeface="+mn-ea"/>
              </a:rPr>
              <a:t>として</a:t>
            </a:r>
            <a:r>
              <a:rPr lang="ja-JP" altLang="ja-JP" sz="2600" dirty="0">
                <a:latin typeface="+mn-ea"/>
              </a:rPr>
              <a:t>進めています。</a:t>
            </a:r>
            <a:endParaRPr lang="en-US" altLang="ja-JP" sz="2600" dirty="0">
              <a:latin typeface="+mn-ea"/>
            </a:endParaRPr>
          </a:p>
          <a:p>
            <a:pPr marL="342891" indent="-342891">
              <a:spcBef>
                <a:spcPct val="20000"/>
              </a:spcBef>
              <a:buClr>
                <a:schemeClr val="hlink"/>
              </a:buClr>
              <a:buSzPct val="110000"/>
            </a:pPr>
            <a:r>
              <a:rPr lang="ja-JP" altLang="en-US" sz="2600" dirty="0">
                <a:latin typeface="+mn-ea"/>
              </a:rPr>
              <a:t>　　必要に応じ開催される</a:t>
            </a:r>
            <a:r>
              <a:rPr lang="en-US" altLang="ja-JP" sz="2600" dirty="0">
                <a:latin typeface="+mn-ea"/>
              </a:rPr>
              <a:t>『</a:t>
            </a:r>
            <a:r>
              <a:rPr lang="ja-JP" altLang="en-US" sz="2600" dirty="0">
                <a:solidFill>
                  <a:srgbClr val="C00000"/>
                </a:solidFill>
                <a:latin typeface="+mn-ea"/>
              </a:rPr>
              <a:t>ケース会議</a:t>
            </a:r>
            <a:r>
              <a:rPr lang="en-US" altLang="ja-JP" sz="2600" dirty="0">
                <a:latin typeface="+mn-ea"/>
              </a:rPr>
              <a:t>』</a:t>
            </a:r>
            <a:r>
              <a:rPr lang="ja-JP" altLang="en-US" sz="2600" dirty="0">
                <a:latin typeface="+mn-ea"/>
              </a:rPr>
              <a:t>など、</a:t>
            </a:r>
            <a:r>
              <a:rPr lang="ja-JP" altLang="ja-JP" sz="2600" dirty="0">
                <a:latin typeface="+mn-ea"/>
              </a:rPr>
              <a:t>関係機関が集まって方向性を決めていく会議は、このような難しい課題に対して効果的な話し合いの場になっています。</a:t>
            </a:r>
            <a:endParaRPr lang="en-US" altLang="ja-JP" sz="2600" dirty="0">
              <a:latin typeface="+mn-ea"/>
            </a:endParaRPr>
          </a:p>
          <a:p>
            <a:pPr marL="342891" indent="-342891">
              <a:spcBef>
                <a:spcPct val="20000"/>
              </a:spcBef>
              <a:buClr>
                <a:schemeClr val="hlink"/>
              </a:buClr>
              <a:buSzPct val="110000"/>
            </a:pPr>
            <a:r>
              <a:rPr lang="ja-JP" altLang="en-US" sz="2600" dirty="0">
                <a:solidFill>
                  <a:srgbClr val="C00000"/>
                </a:solidFill>
                <a:latin typeface="+mn-ea"/>
              </a:rPr>
              <a:t>　　</a:t>
            </a:r>
            <a:r>
              <a:rPr lang="ja-JP" altLang="en-US" sz="2600" dirty="0">
                <a:latin typeface="+mn-ea"/>
              </a:rPr>
              <a:t>しかし、</a:t>
            </a:r>
            <a:r>
              <a:rPr kumimoji="1" lang="ja-JP" altLang="en-US" sz="2600" b="1" u="sng" dirty="0">
                <a:solidFill>
                  <a:srgbClr val="FF0000"/>
                </a:solidFill>
                <a:latin typeface="+mn-ea"/>
              </a:rPr>
              <a:t>１８歳になる前（延長で２０歳）にあゆみ寮（児童入所施設）を出ないといけないので、</a:t>
            </a:r>
            <a:r>
              <a:rPr lang="ja-JP" altLang="en-US" sz="2600" b="1" u="sng" dirty="0">
                <a:solidFill>
                  <a:srgbClr val="FF0000"/>
                </a:solidFill>
                <a:latin typeface="+mn-ea"/>
              </a:rPr>
              <a:t>次の生活の場へ移行できるチャンスがあれば、年度途中でも次の生活の場へ移行する場合があります</a:t>
            </a:r>
            <a:r>
              <a:rPr lang="ja-JP" altLang="en-US" sz="2600" dirty="0">
                <a:solidFill>
                  <a:srgbClr val="FF0000"/>
                </a:solidFill>
                <a:latin typeface="+mn-ea"/>
              </a:rPr>
              <a:t>。</a:t>
            </a:r>
            <a:r>
              <a:rPr kumimoji="1" lang="ja-JP" altLang="en-US" sz="2600" dirty="0">
                <a:latin typeface="+mn-ea"/>
              </a:rPr>
              <a:t>　　</a:t>
            </a:r>
            <a:endParaRPr kumimoji="1" lang="en-US" altLang="ja-JP" sz="2600" dirty="0">
              <a:latin typeface="+mn-ea"/>
            </a:endParaRPr>
          </a:p>
          <a:p>
            <a:pPr marL="342891" indent="-342891">
              <a:spcBef>
                <a:spcPct val="20000"/>
              </a:spcBef>
              <a:buClr>
                <a:schemeClr val="hlink"/>
              </a:buClr>
              <a:buSzPct val="110000"/>
            </a:pPr>
            <a:r>
              <a:rPr kumimoji="1" lang="ja-JP" altLang="en-US" sz="2600" dirty="0">
                <a:latin typeface="+mn-ea"/>
              </a:rPr>
              <a:t>　　</a:t>
            </a:r>
            <a:endParaRPr kumimoji="1" lang="ja-JP" altLang="en-US" sz="2800" dirty="0">
              <a:latin typeface="Tahoma" pitchFamily="34" charset="0"/>
            </a:endParaRPr>
          </a:p>
        </p:txBody>
      </p:sp>
    </p:spTree>
    <p:extLst>
      <p:ext uri="{BB962C8B-B14F-4D97-AF65-F5344CB8AC3E}">
        <p14:creationId xmlns:p14="http://schemas.microsoft.com/office/powerpoint/2010/main" val="115617076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504" y="1772816"/>
            <a:ext cx="8928992" cy="3168352"/>
          </a:xfrm>
        </p:spPr>
        <p:txBody>
          <a:bodyPr>
            <a:noAutofit/>
          </a:bodyPr>
          <a:lstStyle/>
          <a:p>
            <a:pPr>
              <a:defRPr/>
            </a:pPr>
            <a:r>
              <a:rPr lang="ja-JP" altLang="en-US" sz="6600" dirty="0">
                <a:solidFill>
                  <a:srgbClr val="C00000"/>
                </a:solidFill>
              </a:rPr>
              <a:t>　</a:t>
            </a:r>
            <a:r>
              <a:rPr lang="ja-JP" altLang="en-US" sz="6600" dirty="0">
                <a:solidFill>
                  <a:srgbClr val="FF3300"/>
                </a:solidFill>
              </a:rPr>
              <a:t>⑤ その他</a:t>
            </a:r>
            <a:br>
              <a:rPr lang="en-US" altLang="ja-JP" sz="6600" dirty="0">
                <a:solidFill>
                  <a:srgbClr val="FF3300"/>
                </a:solidFill>
              </a:rPr>
            </a:br>
            <a:r>
              <a:rPr lang="ja-JP" altLang="en-US" sz="6600" dirty="0">
                <a:solidFill>
                  <a:srgbClr val="C00000"/>
                </a:solidFill>
              </a:rPr>
              <a:t>　</a:t>
            </a:r>
            <a:r>
              <a:rPr lang="ja-JP" altLang="en-US" sz="5400" dirty="0">
                <a:solidFill>
                  <a:srgbClr val="C00000"/>
                </a:solidFill>
              </a:rPr>
              <a:t>進路を進める上で</a:t>
            </a:r>
            <a:br>
              <a:rPr lang="en-US" altLang="ja-JP" sz="5400" dirty="0">
                <a:solidFill>
                  <a:srgbClr val="C00000"/>
                </a:solidFill>
              </a:rPr>
            </a:br>
            <a:r>
              <a:rPr lang="ja-JP" altLang="en-US" sz="5400" dirty="0">
                <a:solidFill>
                  <a:srgbClr val="C00000"/>
                </a:solidFill>
              </a:rPr>
              <a:t>　  必要な情報（手引き）</a:t>
            </a:r>
            <a:r>
              <a:rPr lang="ja-JP" altLang="en-US" sz="6000" dirty="0">
                <a:solidFill>
                  <a:srgbClr val="C00000"/>
                </a:solidFill>
              </a:rPr>
              <a:t>　</a:t>
            </a:r>
            <a:endParaRPr lang="ja-JP" altLang="en-US" sz="5400" dirty="0">
              <a:solidFill>
                <a:srgbClr val="C00000"/>
              </a:solidFill>
            </a:endParaRPr>
          </a:p>
        </p:txBody>
      </p:sp>
    </p:spTree>
    <p:extLst>
      <p:ext uri="{BB962C8B-B14F-4D97-AF65-F5344CB8AC3E}">
        <p14:creationId xmlns:p14="http://schemas.microsoft.com/office/powerpoint/2010/main" val="1827561237"/>
      </p:ext>
    </p:extLst>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98368"/>
            <a:ext cx="8229600" cy="786416"/>
          </a:xfrm>
        </p:spPr>
        <p:txBody>
          <a:bodyPr>
            <a:normAutofit/>
          </a:bodyPr>
          <a:lstStyle/>
          <a:p>
            <a:r>
              <a:rPr lang="ja-JP" altLang="en-US" u="sng" dirty="0">
                <a:solidFill>
                  <a:srgbClr val="800000"/>
                </a:solidFill>
                <a:latin typeface="メイリオ" panose="020B0604030504040204" pitchFamily="50" charset="-128"/>
                <a:ea typeface="メイリオ" panose="020B0604030504040204" pitchFamily="50" charset="-128"/>
              </a:rPr>
              <a:t>主な進路先となる福祉施設・一般企業</a:t>
            </a:r>
          </a:p>
        </p:txBody>
      </p:sp>
      <p:sp>
        <p:nvSpPr>
          <p:cNvPr id="3" name="テキスト ボックス 2"/>
          <p:cNvSpPr txBox="1"/>
          <p:nvPr/>
        </p:nvSpPr>
        <p:spPr>
          <a:xfrm>
            <a:off x="470347" y="2060849"/>
            <a:ext cx="8445624" cy="3416320"/>
          </a:xfrm>
          <a:prstGeom prst="rect">
            <a:avLst/>
          </a:prstGeom>
          <a:noFill/>
        </p:spPr>
        <p:txBody>
          <a:bodyPr wrap="square" rtlCol="0">
            <a:spAutoFit/>
          </a:bodyPr>
          <a:lstStyle/>
          <a:p>
            <a:r>
              <a:rPr lang="en-US" altLang="ja-JP" sz="3600" dirty="0">
                <a:latin typeface="+mn-ea"/>
              </a:rPr>
              <a:t>◎</a:t>
            </a:r>
            <a:r>
              <a:rPr lang="ja-JP" altLang="en-US" sz="3600" dirty="0">
                <a:latin typeface="+mn-ea"/>
              </a:rPr>
              <a:t>　</a:t>
            </a:r>
            <a:r>
              <a:rPr lang="ja-JP" altLang="ja-JP" sz="3600" dirty="0">
                <a:latin typeface="+mn-ea"/>
              </a:rPr>
              <a:t>生活介護</a:t>
            </a:r>
            <a:endParaRPr lang="en-US" altLang="ja-JP" sz="3600" dirty="0">
              <a:latin typeface="+mn-ea"/>
            </a:endParaRPr>
          </a:p>
          <a:p>
            <a:r>
              <a:rPr lang="ja-JP" altLang="en-US" sz="3600" dirty="0">
                <a:latin typeface="+mn-ea"/>
              </a:rPr>
              <a:t>◎　自立訓練</a:t>
            </a:r>
            <a:endParaRPr lang="ja-JP" altLang="ja-JP" sz="3600" dirty="0">
              <a:latin typeface="+mn-ea"/>
            </a:endParaRPr>
          </a:p>
          <a:p>
            <a:r>
              <a:rPr lang="en-US" altLang="ja-JP" sz="3600" dirty="0">
                <a:latin typeface="+mn-ea"/>
              </a:rPr>
              <a:t>◎</a:t>
            </a:r>
            <a:r>
              <a:rPr lang="ja-JP" altLang="en-US" sz="3600" dirty="0">
                <a:latin typeface="+mn-ea"/>
              </a:rPr>
              <a:t>　</a:t>
            </a:r>
            <a:r>
              <a:rPr lang="ja-JP" altLang="ja-JP" sz="3600" dirty="0">
                <a:latin typeface="+mn-ea"/>
              </a:rPr>
              <a:t>就労移行支援</a:t>
            </a:r>
            <a:endParaRPr lang="en-US" altLang="ja-JP" sz="3600" dirty="0">
              <a:latin typeface="+mn-ea"/>
            </a:endParaRPr>
          </a:p>
          <a:p>
            <a:r>
              <a:rPr lang="en-US" altLang="ja-JP" sz="3600" dirty="0">
                <a:latin typeface="+mn-ea"/>
              </a:rPr>
              <a:t>◎</a:t>
            </a:r>
            <a:r>
              <a:rPr lang="ja-JP" altLang="en-US" sz="3600" dirty="0">
                <a:latin typeface="+mn-ea"/>
              </a:rPr>
              <a:t>　</a:t>
            </a:r>
            <a:r>
              <a:rPr lang="ja-JP" altLang="ja-JP" sz="3600" dirty="0">
                <a:latin typeface="+mn-ea"/>
              </a:rPr>
              <a:t>就労継続支援（Ｂ型）</a:t>
            </a:r>
            <a:endParaRPr lang="en-US" altLang="ja-JP" sz="3600" dirty="0">
              <a:latin typeface="+mn-ea"/>
            </a:endParaRPr>
          </a:p>
          <a:p>
            <a:r>
              <a:rPr lang="en-US" altLang="ja-JP" sz="3600" dirty="0">
                <a:latin typeface="+mn-ea"/>
              </a:rPr>
              <a:t>◎</a:t>
            </a:r>
            <a:r>
              <a:rPr lang="ja-JP" altLang="en-US" sz="3600" dirty="0">
                <a:latin typeface="+mn-ea"/>
              </a:rPr>
              <a:t>　</a:t>
            </a:r>
            <a:r>
              <a:rPr lang="ja-JP" altLang="ja-JP" sz="3600" dirty="0">
                <a:latin typeface="+mn-ea"/>
              </a:rPr>
              <a:t>就労継続支援（Ａ型）</a:t>
            </a:r>
            <a:endParaRPr lang="en-US" altLang="ja-JP" sz="3600" dirty="0">
              <a:latin typeface="+mn-ea"/>
            </a:endParaRPr>
          </a:p>
          <a:p>
            <a:r>
              <a:rPr lang="en-US" altLang="ja-JP" sz="3600" dirty="0">
                <a:latin typeface="+mn-ea"/>
              </a:rPr>
              <a:t>◎</a:t>
            </a:r>
            <a:r>
              <a:rPr lang="ja-JP" altLang="en-US" sz="3600" dirty="0">
                <a:latin typeface="+mn-ea"/>
              </a:rPr>
              <a:t>　一般企業　　</a:t>
            </a:r>
            <a:r>
              <a:rPr lang="ja-JP" altLang="en-US" sz="3600" b="1" dirty="0">
                <a:latin typeface="+mn-ea"/>
              </a:rPr>
              <a:t>　　　　　</a:t>
            </a:r>
            <a:r>
              <a:rPr lang="en-US" altLang="ja-JP" sz="2400" dirty="0">
                <a:latin typeface="+mn-ea"/>
              </a:rPr>
              <a:t>※ </a:t>
            </a:r>
            <a:r>
              <a:rPr lang="ja-JP" altLang="en-US" sz="2400" dirty="0">
                <a:latin typeface="+mn-ea"/>
              </a:rPr>
              <a:t>別紙参照</a:t>
            </a:r>
            <a:endParaRPr lang="en-US" altLang="ja-JP" sz="2400" dirty="0">
              <a:latin typeface="+mn-ea"/>
            </a:endParaRPr>
          </a:p>
        </p:txBody>
      </p:sp>
    </p:spTree>
    <p:extLst>
      <p:ext uri="{BB962C8B-B14F-4D97-AF65-F5344CB8AC3E}">
        <p14:creationId xmlns:p14="http://schemas.microsoft.com/office/powerpoint/2010/main" val="317328774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72678" y="234033"/>
            <a:ext cx="8043739" cy="660400"/>
          </a:xfrm>
        </p:spPr>
        <p:txBody>
          <a:bodyPr>
            <a:normAutofit/>
          </a:bodyPr>
          <a:lstStyle/>
          <a:p>
            <a:r>
              <a:rPr lang="ja-JP" altLang="ja-JP" b="1" dirty="0">
                <a:solidFill>
                  <a:srgbClr val="002060"/>
                </a:solidFill>
              </a:rPr>
              <a:t>就労継続支援</a:t>
            </a:r>
            <a:r>
              <a:rPr lang="ja-JP" altLang="en-US" b="1" dirty="0">
                <a:solidFill>
                  <a:srgbClr val="002060"/>
                </a:solidFill>
              </a:rPr>
              <a:t>Ｂ</a:t>
            </a:r>
            <a:r>
              <a:rPr lang="ja-JP" altLang="ja-JP" b="1" dirty="0">
                <a:solidFill>
                  <a:srgbClr val="002060"/>
                </a:solidFill>
              </a:rPr>
              <a:t>型事業所</a:t>
            </a:r>
            <a:r>
              <a:rPr lang="ja-JP" altLang="en-US" b="1" dirty="0">
                <a:solidFill>
                  <a:srgbClr val="002060"/>
                </a:solidFill>
              </a:rPr>
              <a:t>利用について</a:t>
            </a:r>
            <a:endParaRPr kumimoji="1" lang="ja-JP" altLang="en-US" dirty="0">
              <a:solidFill>
                <a:srgbClr val="002060"/>
              </a:solidFill>
            </a:endParaRPr>
          </a:p>
        </p:txBody>
      </p:sp>
      <p:sp>
        <p:nvSpPr>
          <p:cNvPr id="3" name="コンテンツ プレースホルダー 2"/>
          <p:cNvSpPr>
            <a:spLocks noGrp="1"/>
          </p:cNvSpPr>
          <p:nvPr>
            <p:ph idx="1"/>
          </p:nvPr>
        </p:nvSpPr>
        <p:spPr>
          <a:xfrm>
            <a:off x="107504" y="1124744"/>
            <a:ext cx="8856984" cy="5256584"/>
          </a:xfrm>
        </p:spPr>
        <p:txBody>
          <a:bodyPr>
            <a:noAutofit/>
          </a:bodyPr>
          <a:lstStyle/>
          <a:p>
            <a:pPr marL="0" indent="0">
              <a:buNone/>
            </a:pPr>
            <a:r>
              <a:rPr lang="ja-JP" altLang="en-US" sz="2400" dirty="0">
                <a:latin typeface="ＭＳ Ｐゴシック" panose="020B0600070205080204" pitchFamily="50" charset="-128"/>
                <a:ea typeface="ＭＳ Ｐゴシック" panose="020B0600070205080204" pitchFamily="50" charset="-128"/>
              </a:rPr>
              <a:t>　</a:t>
            </a:r>
            <a:r>
              <a:rPr lang="ja-JP" altLang="en-US" sz="2400" dirty="0">
                <a:solidFill>
                  <a:schemeClr val="tx1"/>
                </a:solidFill>
                <a:latin typeface="+mn-ea"/>
                <a:ea typeface="ＭＳ Ｐゴシック" panose="020B0600070205080204" pitchFamily="50" charset="-128"/>
              </a:rPr>
              <a:t>内容や対象者</a:t>
            </a:r>
            <a:endParaRPr lang="en-US" altLang="ja-JP" sz="2400" dirty="0">
              <a:solidFill>
                <a:schemeClr val="tx1"/>
              </a:solidFill>
              <a:latin typeface="+mn-ea"/>
              <a:ea typeface="ＭＳ Ｐゴシック" panose="020B0600070205080204" pitchFamily="50" charset="-128"/>
            </a:endParaRPr>
          </a:p>
          <a:p>
            <a:pPr marL="0" indent="0">
              <a:buNone/>
            </a:pPr>
            <a:r>
              <a:rPr lang="ja-JP" altLang="en-US" sz="2400" dirty="0">
                <a:solidFill>
                  <a:schemeClr val="tx1"/>
                </a:solidFill>
                <a:latin typeface="+mn-ea"/>
                <a:ea typeface="ＭＳ Ｐゴシック" panose="020B0600070205080204" pitchFamily="50" charset="-128"/>
              </a:rPr>
              <a:t>　</a:t>
            </a:r>
            <a:r>
              <a:rPr lang="ja-JP" altLang="en-US" sz="2400" dirty="0">
                <a:solidFill>
                  <a:schemeClr val="tx1"/>
                </a:solidFill>
                <a:latin typeface="+mn-ea"/>
              </a:rPr>
              <a:t>別紙「主な進路先となる福祉サービスや一般企業」を参照　</a:t>
            </a:r>
            <a:endParaRPr lang="en-US" altLang="ja-JP" sz="2400" dirty="0">
              <a:solidFill>
                <a:schemeClr val="tx1"/>
              </a:solidFill>
              <a:latin typeface="+mn-ea"/>
            </a:endParaRPr>
          </a:p>
          <a:p>
            <a:pPr marL="0" indent="0">
              <a:buNone/>
            </a:pPr>
            <a:r>
              <a:rPr lang="ja-JP" altLang="en-US" sz="2400" dirty="0">
                <a:solidFill>
                  <a:srgbClr val="FF0000"/>
                </a:solidFill>
                <a:latin typeface="+mn-ea"/>
              </a:rPr>
              <a:t>　</a:t>
            </a:r>
            <a:r>
              <a:rPr lang="ja-JP" altLang="ja-JP" sz="2400" dirty="0">
                <a:solidFill>
                  <a:srgbClr val="FF0000"/>
                </a:solidFill>
                <a:latin typeface="+mn-ea"/>
              </a:rPr>
              <a:t>原則、直接就Ｂ事業所</a:t>
            </a:r>
            <a:r>
              <a:rPr lang="ja-JP" altLang="en-US" sz="2400" dirty="0">
                <a:solidFill>
                  <a:srgbClr val="FF0000"/>
                </a:solidFill>
                <a:latin typeface="+mn-ea"/>
              </a:rPr>
              <a:t>のサービスを利用</a:t>
            </a:r>
            <a:r>
              <a:rPr lang="ja-JP" altLang="ja-JP" sz="2400" dirty="0">
                <a:solidFill>
                  <a:srgbClr val="FF0000"/>
                </a:solidFill>
                <a:latin typeface="+mn-ea"/>
              </a:rPr>
              <a:t>できないのです</a:t>
            </a:r>
            <a:r>
              <a:rPr lang="en-US" altLang="ja-JP" sz="2400" dirty="0">
                <a:solidFill>
                  <a:srgbClr val="FF0000"/>
                </a:solidFill>
                <a:latin typeface="+mn-ea"/>
              </a:rPr>
              <a:t>…</a:t>
            </a:r>
            <a:r>
              <a:rPr lang="ja-JP" altLang="en-US" sz="2400" dirty="0">
                <a:solidFill>
                  <a:srgbClr val="FF0000"/>
                </a:solidFill>
                <a:latin typeface="+mn-ea"/>
              </a:rPr>
              <a:t>。</a:t>
            </a:r>
            <a:endParaRPr lang="en-US" altLang="ja-JP" sz="2400" dirty="0">
              <a:solidFill>
                <a:srgbClr val="FF0000"/>
              </a:solidFill>
              <a:latin typeface="+mn-ea"/>
            </a:endParaRPr>
          </a:p>
          <a:p>
            <a:pPr marL="0" indent="0">
              <a:buNone/>
            </a:pPr>
            <a:r>
              <a:rPr lang="ja-JP" altLang="en-US" sz="2400" dirty="0">
                <a:solidFill>
                  <a:schemeClr val="tx1"/>
                </a:solidFill>
                <a:latin typeface="+mn-ea"/>
              </a:rPr>
              <a:t>　</a:t>
            </a:r>
            <a:r>
              <a:rPr lang="en-US" altLang="ja-JP" sz="2400" dirty="0">
                <a:solidFill>
                  <a:schemeClr val="tx1"/>
                </a:solidFill>
                <a:latin typeface="+mn-ea"/>
              </a:rPr>
              <a:t>B</a:t>
            </a:r>
            <a:r>
              <a:rPr lang="ja-JP" altLang="en-US" sz="2400" dirty="0">
                <a:solidFill>
                  <a:schemeClr val="tx1"/>
                </a:solidFill>
                <a:latin typeface="+mn-ea"/>
              </a:rPr>
              <a:t>型事業所を利用するためには、就労選択支援事業所でアセスメントを受ける必要があります（</a:t>
            </a:r>
            <a:r>
              <a:rPr lang="en-US" altLang="ja-JP" sz="2400" dirty="0">
                <a:solidFill>
                  <a:schemeClr val="tx1"/>
                </a:solidFill>
                <a:latin typeface="+mn-ea"/>
              </a:rPr>
              <a:t>R7.10~</a:t>
            </a:r>
            <a:r>
              <a:rPr lang="ja-JP" altLang="en-US" sz="2400" dirty="0">
                <a:solidFill>
                  <a:schemeClr val="tx1"/>
                </a:solidFill>
                <a:latin typeface="+mn-ea"/>
              </a:rPr>
              <a:t>）。日数については各市町にご確認ください。地域の就労選択支援事業所で体験をおこなうことで、アセスメントを行い、就労に向けての今の力を客観的に評価していただく機会です。その評価を基に、関係者で会議を行います。</a:t>
            </a:r>
            <a:endParaRPr lang="en-US" altLang="ja-JP" sz="2400" dirty="0">
              <a:solidFill>
                <a:schemeClr val="tx1"/>
              </a:solidFill>
              <a:latin typeface="+mn-ea"/>
            </a:endParaRPr>
          </a:p>
          <a:p>
            <a:pPr marL="0" indent="0">
              <a:buNone/>
            </a:pPr>
            <a:r>
              <a:rPr lang="en-US" altLang="ja-JP" sz="2400" dirty="0">
                <a:solidFill>
                  <a:schemeClr val="tx1"/>
                </a:solidFill>
                <a:latin typeface="+mn-ea"/>
              </a:rPr>
              <a:t>※</a:t>
            </a:r>
            <a:r>
              <a:rPr lang="ja-JP" altLang="en-US" sz="2400" dirty="0">
                <a:solidFill>
                  <a:schemeClr val="tx1"/>
                </a:solidFill>
                <a:latin typeface="+mn-ea"/>
              </a:rPr>
              <a:t>就労選択支援事業については、説明会を実施予定です。</a:t>
            </a:r>
            <a:endParaRPr lang="en-US" altLang="ja-JP" sz="2400" dirty="0">
              <a:solidFill>
                <a:schemeClr val="tx1"/>
              </a:solidFill>
              <a:latin typeface="+mn-ea"/>
            </a:endParaRPr>
          </a:p>
          <a:p>
            <a:pPr marL="0" indent="0">
              <a:buNone/>
            </a:pPr>
            <a:r>
              <a:rPr lang="ja-JP" altLang="en-US" sz="2400" dirty="0">
                <a:solidFill>
                  <a:schemeClr val="tx1"/>
                </a:solidFill>
                <a:latin typeface="+mn-ea"/>
              </a:rPr>
              <a:t>　</a:t>
            </a:r>
            <a:r>
              <a:rPr lang="ja-JP" altLang="en-US" sz="2400" dirty="0">
                <a:solidFill>
                  <a:srgbClr val="0070C0"/>
                </a:solidFill>
                <a:latin typeface="+mn-ea"/>
              </a:rPr>
              <a:t>アセスメント期間等については都道府県や地域に行って違いがあるので、進路懇談会などで確認して進めていきましょう。</a:t>
            </a:r>
            <a:endParaRPr lang="en-US" altLang="ja-JP" sz="2400" dirty="0">
              <a:solidFill>
                <a:srgbClr val="0070C0"/>
              </a:solidFill>
              <a:latin typeface="+mn-ea"/>
            </a:endParaRPr>
          </a:p>
          <a:p>
            <a:pPr marL="0" indent="0">
              <a:buNone/>
            </a:pPr>
            <a:r>
              <a:rPr lang="ja-JP" altLang="en-US" sz="2400" dirty="0">
                <a:solidFill>
                  <a:schemeClr val="tx1"/>
                </a:solidFill>
                <a:latin typeface="+mn-ea"/>
              </a:rPr>
              <a:t>　</a:t>
            </a:r>
            <a:endParaRPr lang="ja-JP" altLang="en-US" sz="2400" dirty="0"/>
          </a:p>
        </p:txBody>
      </p:sp>
    </p:spTree>
    <p:extLst>
      <p:ext uri="{BB962C8B-B14F-4D97-AF65-F5344CB8AC3E}">
        <p14:creationId xmlns:p14="http://schemas.microsoft.com/office/powerpoint/2010/main" val="180663245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C42FB9-24FE-368E-FE7A-319E5D9D3F56}"/>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3300995D-19DA-2814-50E7-CFC72FAE6B7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6672"/>
            <a:ext cx="8856983" cy="6259709"/>
          </a:xfrm>
          <a:prstGeom prst="rect">
            <a:avLst/>
          </a:prstGeom>
        </p:spPr>
      </p:pic>
    </p:spTree>
    <p:extLst>
      <p:ext uri="{BB962C8B-B14F-4D97-AF65-F5344CB8AC3E}">
        <p14:creationId xmlns:p14="http://schemas.microsoft.com/office/powerpoint/2010/main" val="788346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83568" y="332662"/>
            <a:ext cx="6912768" cy="646331"/>
          </a:xfrm>
          <a:prstGeom prst="rect">
            <a:avLst/>
          </a:prstGeom>
          <a:noFill/>
        </p:spPr>
        <p:txBody>
          <a:bodyPr wrap="square" rtlCol="0">
            <a:spAutoFit/>
          </a:bodyPr>
          <a:lstStyle/>
          <a:p>
            <a:r>
              <a:rPr kumimoji="1" lang="ja-JP" altLang="en-US" sz="3600" b="1" u="sng" dirty="0" err="1">
                <a:latin typeface="メイリオ" panose="020B0604030504040204" pitchFamily="50" charset="-128"/>
                <a:ea typeface="メイリオ" panose="020B0604030504040204" pitchFamily="50" charset="-128"/>
              </a:rPr>
              <a:t>障がい</a:t>
            </a:r>
            <a:r>
              <a:rPr kumimoji="1" lang="ja-JP" altLang="en-US" sz="3600" b="1" u="sng" dirty="0">
                <a:latin typeface="メイリオ" panose="020B0604030504040204" pitchFamily="50" charset="-128"/>
                <a:ea typeface="メイリオ" panose="020B0604030504040204" pitchFamily="50" charset="-128"/>
              </a:rPr>
              <a:t>基礎年金について</a:t>
            </a:r>
          </a:p>
        </p:txBody>
      </p:sp>
      <p:sp>
        <p:nvSpPr>
          <p:cNvPr id="2" name="テキスト ボックス 1"/>
          <p:cNvSpPr txBox="1"/>
          <p:nvPr/>
        </p:nvSpPr>
        <p:spPr>
          <a:xfrm>
            <a:off x="323528" y="1124749"/>
            <a:ext cx="8280920" cy="5262979"/>
          </a:xfrm>
          <a:prstGeom prst="rect">
            <a:avLst/>
          </a:prstGeom>
          <a:noFill/>
        </p:spPr>
        <p:txBody>
          <a:bodyPr wrap="square" rtlCol="0">
            <a:spAutoFit/>
          </a:bodyPr>
          <a:lstStyle/>
          <a:p>
            <a:r>
              <a:rPr lang="ja-JP" altLang="en-US" sz="2400" dirty="0">
                <a:latin typeface="+mn-ea"/>
              </a:rPr>
              <a:t>　</a:t>
            </a:r>
            <a:r>
              <a:rPr lang="ja-JP" altLang="en-US" sz="2400" dirty="0">
                <a:solidFill>
                  <a:srgbClr val="002060"/>
                </a:solidFill>
                <a:latin typeface="+mn-ea"/>
              </a:rPr>
              <a:t>２０歳になる月に</a:t>
            </a:r>
            <a:r>
              <a:rPr lang="ja-JP" altLang="ja-JP" sz="2400" dirty="0">
                <a:solidFill>
                  <a:srgbClr val="002060"/>
                </a:solidFill>
                <a:latin typeface="+mn-ea"/>
              </a:rPr>
              <a:t>障害基礎年金を受給する手続きを行ないます。特に重要なのは医師の診断書です。現行制度では年金診断書は医師しか書けませんが、精神科医だからと言って、必ずしも知的障害について理解があるとは限りません。ですから医師の選択が大変重要になります。そしてこの点が最も援助者の頭を悩ますところです。</a:t>
            </a:r>
          </a:p>
          <a:p>
            <a:r>
              <a:rPr lang="ja-JP" altLang="en-US" sz="2400" dirty="0">
                <a:solidFill>
                  <a:srgbClr val="002060"/>
                </a:solidFill>
                <a:latin typeface="+mn-ea"/>
              </a:rPr>
              <a:t>　</a:t>
            </a:r>
            <a:r>
              <a:rPr lang="ja-JP" altLang="ja-JP" sz="2400" dirty="0">
                <a:solidFill>
                  <a:srgbClr val="002060"/>
                </a:solidFill>
                <a:latin typeface="+mn-ea"/>
              </a:rPr>
              <a:t>支給額はその年によって</a:t>
            </a:r>
            <a:r>
              <a:rPr lang="ja-JP" altLang="en-US" sz="2400" dirty="0">
                <a:solidFill>
                  <a:srgbClr val="002060"/>
                </a:solidFill>
                <a:latin typeface="+mn-ea"/>
              </a:rPr>
              <a:t>変わります</a:t>
            </a:r>
            <a:r>
              <a:rPr lang="ja-JP" altLang="ja-JP" sz="2400" dirty="0">
                <a:solidFill>
                  <a:srgbClr val="002060"/>
                </a:solidFill>
                <a:latin typeface="+mn-ea"/>
              </a:rPr>
              <a:t>が</a:t>
            </a:r>
            <a:r>
              <a:rPr lang="ja-JP" altLang="en-US" sz="2400" dirty="0">
                <a:solidFill>
                  <a:srgbClr val="002060"/>
                </a:solidFill>
                <a:latin typeface="+mn-ea"/>
              </a:rPr>
              <a:t>、月額</a:t>
            </a:r>
            <a:r>
              <a:rPr lang="ja-JP" altLang="ja-JP" sz="2400" dirty="0">
                <a:solidFill>
                  <a:srgbClr val="002060"/>
                </a:solidFill>
                <a:latin typeface="+mn-ea"/>
              </a:rPr>
              <a:t>は</a:t>
            </a:r>
            <a:endParaRPr lang="en-US" altLang="ja-JP" sz="2400" dirty="0">
              <a:solidFill>
                <a:srgbClr val="002060"/>
              </a:solidFill>
              <a:latin typeface="+mn-ea"/>
            </a:endParaRPr>
          </a:p>
          <a:p>
            <a:r>
              <a:rPr lang="ja-JP" altLang="ja-JP" sz="2400" b="1" u="sng" dirty="0">
                <a:solidFill>
                  <a:srgbClr val="002060"/>
                </a:solidFill>
                <a:latin typeface="+mn-ea"/>
              </a:rPr>
              <a:t>１級</a:t>
            </a:r>
            <a:r>
              <a:rPr lang="ja-JP" altLang="ja-JP" sz="2400" u="sng" dirty="0">
                <a:solidFill>
                  <a:srgbClr val="002060"/>
                </a:solidFill>
                <a:latin typeface="+mn-ea"/>
              </a:rPr>
              <a:t>が </a:t>
            </a:r>
            <a:r>
              <a:rPr lang="ja-JP" altLang="en-US" sz="2400" b="1" u="sng" dirty="0">
                <a:solidFill>
                  <a:srgbClr val="002060"/>
                </a:solidFill>
                <a:latin typeface="+mn-ea"/>
              </a:rPr>
              <a:t>８</a:t>
            </a:r>
            <a:r>
              <a:rPr lang="en-US" altLang="ja-JP" sz="2400" b="1" u="sng" dirty="0">
                <a:solidFill>
                  <a:srgbClr val="002060"/>
                </a:solidFill>
                <a:latin typeface="+mn-ea"/>
              </a:rPr>
              <a:t>8</a:t>
            </a:r>
            <a:r>
              <a:rPr lang="ja-JP" altLang="en-US" sz="2400" b="1" u="sng" dirty="0">
                <a:solidFill>
                  <a:srgbClr val="002060"/>
                </a:solidFill>
                <a:latin typeface="+mn-ea"/>
              </a:rPr>
              <a:t>，</a:t>
            </a:r>
            <a:r>
              <a:rPr lang="en-US" altLang="ja-JP" sz="2400" b="1" u="sng" dirty="0">
                <a:solidFill>
                  <a:srgbClr val="002060"/>
                </a:solidFill>
                <a:latin typeface="+mn-ea"/>
              </a:rPr>
              <a:t>260</a:t>
            </a:r>
            <a:r>
              <a:rPr lang="ja-JP" altLang="ja-JP" sz="2400" b="1" u="sng" dirty="0">
                <a:solidFill>
                  <a:srgbClr val="002060"/>
                </a:solidFill>
                <a:latin typeface="+mn-ea"/>
              </a:rPr>
              <a:t>円</a:t>
            </a:r>
            <a:r>
              <a:rPr lang="ja-JP" altLang="ja-JP" sz="2400" dirty="0">
                <a:solidFill>
                  <a:srgbClr val="002060"/>
                </a:solidFill>
                <a:latin typeface="+mn-ea"/>
              </a:rPr>
              <a:t>で、</a:t>
            </a:r>
            <a:r>
              <a:rPr lang="ja-JP" altLang="ja-JP" sz="2400" b="1" u="sng" dirty="0">
                <a:solidFill>
                  <a:srgbClr val="002060"/>
                </a:solidFill>
                <a:latin typeface="+mn-ea"/>
              </a:rPr>
              <a:t>２級</a:t>
            </a:r>
            <a:r>
              <a:rPr lang="ja-JP" altLang="ja-JP" sz="2400" u="sng" dirty="0">
                <a:solidFill>
                  <a:srgbClr val="002060"/>
                </a:solidFill>
                <a:latin typeface="+mn-ea"/>
              </a:rPr>
              <a:t>が </a:t>
            </a:r>
            <a:r>
              <a:rPr lang="en-US" altLang="ja-JP" sz="2400" b="1" u="sng" dirty="0">
                <a:solidFill>
                  <a:srgbClr val="002060"/>
                </a:solidFill>
                <a:latin typeface="+mn-ea"/>
              </a:rPr>
              <a:t>70</a:t>
            </a:r>
            <a:r>
              <a:rPr lang="ja-JP" altLang="en-US" sz="2400" b="1" u="sng" dirty="0">
                <a:solidFill>
                  <a:srgbClr val="002060"/>
                </a:solidFill>
                <a:latin typeface="+mn-ea"/>
              </a:rPr>
              <a:t>，</a:t>
            </a:r>
            <a:r>
              <a:rPr lang="en-US" altLang="ja-JP" sz="2400" b="1" u="sng" dirty="0">
                <a:solidFill>
                  <a:srgbClr val="002060"/>
                </a:solidFill>
                <a:latin typeface="+mn-ea"/>
              </a:rPr>
              <a:t>6</a:t>
            </a:r>
            <a:r>
              <a:rPr lang="ja-JP" altLang="en-US" sz="2400" b="1" u="sng" dirty="0">
                <a:solidFill>
                  <a:srgbClr val="002060"/>
                </a:solidFill>
                <a:latin typeface="+mn-ea"/>
              </a:rPr>
              <a:t>０８</a:t>
            </a:r>
            <a:r>
              <a:rPr lang="ja-JP" altLang="ja-JP" sz="2400" b="1" u="sng" dirty="0">
                <a:solidFill>
                  <a:srgbClr val="002060"/>
                </a:solidFill>
                <a:latin typeface="+mn-ea"/>
              </a:rPr>
              <a:t>円</a:t>
            </a:r>
            <a:r>
              <a:rPr lang="ja-JP" altLang="ja-JP" sz="2400" dirty="0">
                <a:solidFill>
                  <a:srgbClr val="002060"/>
                </a:solidFill>
                <a:latin typeface="+mn-ea"/>
              </a:rPr>
              <a:t>です</a:t>
            </a:r>
            <a:r>
              <a:rPr lang="ja-JP" altLang="en-US" sz="2400" dirty="0">
                <a:solidFill>
                  <a:srgbClr val="002060"/>
                </a:solidFill>
                <a:latin typeface="+mn-ea"/>
              </a:rPr>
              <a:t>。</a:t>
            </a:r>
            <a:endParaRPr lang="en-US" altLang="ja-JP" sz="2400" dirty="0">
              <a:solidFill>
                <a:srgbClr val="002060"/>
              </a:solidFill>
              <a:latin typeface="+mn-ea"/>
            </a:endParaRPr>
          </a:p>
          <a:p>
            <a:r>
              <a:rPr lang="ja-JP" altLang="en-US" sz="2400" dirty="0">
                <a:solidFill>
                  <a:srgbClr val="002060"/>
                </a:solidFill>
                <a:latin typeface="+mn-ea"/>
              </a:rPr>
              <a:t>　　　　　　　　　　（令和</a:t>
            </a:r>
            <a:r>
              <a:rPr lang="en-US" altLang="ja-JP" sz="2400" dirty="0">
                <a:solidFill>
                  <a:srgbClr val="002060"/>
                </a:solidFill>
                <a:latin typeface="+mn-ea"/>
              </a:rPr>
              <a:t>8</a:t>
            </a:r>
            <a:r>
              <a:rPr lang="ja-JP" altLang="en-US" sz="2400" dirty="0">
                <a:solidFill>
                  <a:srgbClr val="002060"/>
                </a:solidFill>
                <a:latin typeface="+mn-ea"/>
              </a:rPr>
              <a:t>年</a:t>
            </a:r>
            <a:r>
              <a:rPr lang="en-US" altLang="ja-JP" sz="2400" dirty="0">
                <a:solidFill>
                  <a:srgbClr val="002060"/>
                </a:solidFill>
                <a:latin typeface="+mn-ea"/>
              </a:rPr>
              <a:t>4</a:t>
            </a:r>
            <a:r>
              <a:rPr lang="ja-JP" altLang="en-US" sz="2400" dirty="0">
                <a:solidFill>
                  <a:srgbClr val="002060"/>
                </a:solidFill>
                <a:latin typeface="+mn-ea"/>
              </a:rPr>
              <a:t>月支払い分～）</a:t>
            </a:r>
            <a:endParaRPr lang="en-US" altLang="ja-JP" sz="2400" dirty="0">
              <a:solidFill>
                <a:srgbClr val="002060"/>
              </a:solidFill>
              <a:latin typeface="+mn-ea"/>
            </a:endParaRPr>
          </a:p>
          <a:p>
            <a:r>
              <a:rPr lang="ja-JP" altLang="en-US" sz="2400" dirty="0">
                <a:solidFill>
                  <a:srgbClr val="002060"/>
                </a:solidFill>
                <a:latin typeface="+mn-ea"/>
              </a:rPr>
              <a:t>　　</a:t>
            </a:r>
            <a:endParaRPr lang="en-US" altLang="ja-JP" sz="2400" dirty="0">
              <a:solidFill>
                <a:srgbClr val="002060"/>
              </a:solidFill>
              <a:latin typeface="+mn-ea"/>
            </a:endParaRPr>
          </a:p>
          <a:p>
            <a:r>
              <a:rPr lang="ja-JP" altLang="en-US" sz="2400" dirty="0">
                <a:solidFill>
                  <a:srgbClr val="002060"/>
                </a:solidFill>
                <a:latin typeface="+mn-ea"/>
              </a:rPr>
              <a:t>　</a:t>
            </a:r>
            <a:r>
              <a:rPr lang="en-US" altLang="ja-JP" sz="2400" dirty="0">
                <a:solidFill>
                  <a:srgbClr val="800000"/>
                </a:solidFill>
                <a:latin typeface="+mn-ea"/>
              </a:rPr>
              <a:t>※</a:t>
            </a:r>
            <a:r>
              <a:rPr lang="ja-JP" altLang="ja-JP" sz="2400" dirty="0">
                <a:solidFill>
                  <a:srgbClr val="800000"/>
                </a:solidFill>
                <a:latin typeface="+mn-ea"/>
              </a:rPr>
              <a:t>年金</a:t>
            </a:r>
            <a:r>
              <a:rPr lang="en-US" altLang="ja-JP" sz="2400" dirty="0">
                <a:solidFill>
                  <a:srgbClr val="800000"/>
                </a:solidFill>
                <a:latin typeface="+mn-ea"/>
              </a:rPr>
              <a:t>1</a:t>
            </a:r>
            <a:r>
              <a:rPr lang="ja-JP" altLang="ja-JP" sz="2400" dirty="0">
                <a:solidFill>
                  <a:srgbClr val="800000"/>
                </a:solidFill>
                <a:latin typeface="+mn-ea"/>
              </a:rPr>
              <a:t>級を支給されたケース</a:t>
            </a:r>
            <a:r>
              <a:rPr lang="ja-JP" altLang="en-US" sz="2400" dirty="0">
                <a:solidFill>
                  <a:srgbClr val="800000"/>
                </a:solidFill>
                <a:latin typeface="+mn-ea"/>
              </a:rPr>
              <a:t>で</a:t>
            </a:r>
            <a:r>
              <a:rPr lang="ja-JP" altLang="ja-JP" sz="2400" dirty="0">
                <a:solidFill>
                  <a:srgbClr val="800000"/>
                </a:solidFill>
                <a:latin typeface="+mn-ea"/>
              </a:rPr>
              <a:t>は、あの面倒な『就労継続支援</a:t>
            </a:r>
            <a:r>
              <a:rPr lang="en-US" altLang="ja-JP" sz="2400" dirty="0">
                <a:solidFill>
                  <a:srgbClr val="800000"/>
                </a:solidFill>
                <a:latin typeface="+mn-ea"/>
              </a:rPr>
              <a:t>B</a:t>
            </a:r>
            <a:r>
              <a:rPr lang="ja-JP" altLang="ja-JP" sz="2400" dirty="0">
                <a:solidFill>
                  <a:srgbClr val="800000"/>
                </a:solidFill>
                <a:latin typeface="+mn-ea"/>
              </a:rPr>
              <a:t>型サービス利用に向けたアセスメント』が必要</a:t>
            </a:r>
            <a:r>
              <a:rPr lang="ja-JP" altLang="en-US" sz="2400" dirty="0">
                <a:solidFill>
                  <a:srgbClr val="800000"/>
                </a:solidFill>
                <a:latin typeface="+mn-ea"/>
              </a:rPr>
              <a:t>がなくなります</a:t>
            </a:r>
            <a:r>
              <a:rPr lang="ja-JP" altLang="ja-JP" sz="2400" dirty="0">
                <a:solidFill>
                  <a:srgbClr val="800000"/>
                </a:solidFill>
                <a:latin typeface="+mn-ea"/>
              </a:rPr>
              <a:t>。社会へ出る</a:t>
            </a:r>
            <a:r>
              <a:rPr lang="ja-JP" altLang="en-US" sz="2400" dirty="0">
                <a:solidFill>
                  <a:srgbClr val="800000"/>
                </a:solidFill>
                <a:latin typeface="+mn-ea"/>
              </a:rPr>
              <a:t>前の専攻科在学中に、</a:t>
            </a:r>
            <a:r>
              <a:rPr lang="ja-JP" altLang="ja-JP" sz="2400" dirty="0">
                <a:solidFill>
                  <a:srgbClr val="800000"/>
                </a:solidFill>
                <a:latin typeface="+mn-ea"/>
              </a:rPr>
              <a:t>年金支給決定できる</a:t>
            </a:r>
            <a:r>
              <a:rPr lang="ja-JP" altLang="en-US" sz="2400" dirty="0">
                <a:solidFill>
                  <a:srgbClr val="800000"/>
                </a:solidFill>
                <a:latin typeface="+mn-ea"/>
              </a:rPr>
              <a:t>ということになります。</a:t>
            </a:r>
            <a:endParaRPr kumimoji="1" lang="ja-JP" altLang="en-US" sz="2400" dirty="0"/>
          </a:p>
        </p:txBody>
      </p:sp>
    </p:spTree>
    <p:extLst>
      <p:ext uri="{BB962C8B-B14F-4D97-AF65-F5344CB8AC3E}">
        <p14:creationId xmlns:p14="http://schemas.microsoft.com/office/powerpoint/2010/main" val="179858898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332" y="260653"/>
            <a:ext cx="8892480" cy="935757"/>
          </a:xfrm>
        </p:spPr>
        <p:txBody>
          <a:bodyPr>
            <a:normAutofit fontScale="90000"/>
          </a:bodyPr>
          <a:lstStyle/>
          <a:p>
            <a:pPr>
              <a:defRPr/>
            </a:pPr>
            <a:r>
              <a:rPr lang="ja-JP" altLang="en-US" sz="3200" dirty="0">
                <a:solidFill>
                  <a:srgbClr val="000066"/>
                </a:solidFill>
                <a:latin typeface="+mj-ea"/>
              </a:rPr>
              <a:t>● 小学部から専攻科</a:t>
            </a:r>
            <a:r>
              <a:rPr lang="ja-JP" altLang="en-US" sz="3200" dirty="0">
                <a:solidFill>
                  <a:srgbClr val="002060"/>
                </a:solidFill>
                <a:latin typeface="+mj-ea"/>
              </a:rPr>
              <a:t>４年生</a:t>
            </a:r>
            <a:r>
              <a:rPr lang="ja-JP" altLang="en-US" sz="3200" dirty="0">
                <a:solidFill>
                  <a:srgbClr val="000066"/>
                </a:solidFill>
                <a:latin typeface="+mj-ea"/>
              </a:rPr>
              <a:t>まで</a:t>
            </a:r>
            <a:br>
              <a:rPr lang="en-US" altLang="ja-JP" sz="3200" dirty="0">
                <a:solidFill>
                  <a:srgbClr val="000066"/>
                </a:solidFill>
                <a:latin typeface="+mj-ea"/>
              </a:rPr>
            </a:br>
            <a:r>
              <a:rPr lang="ja-JP" altLang="en-US" sz="3200" dirty="0">
                <a:solidFill>
                  <a:srgbClr val="000066"/>
                </a:solidFill>
                <a:latin typeface="+mj-ea"/>
              </a:rPr>
              <a:t>　　　　　　　　　　　～１６年間にわたる教育～</a:t>
            </a:r>
            <a:endParaRPr lang="ja-JP" altLang="en-US" sz="3200" dirty="0">
              <a:solidFill>
                <a:srgbClr val="000066"/>
              </a:solidFill>
            </a:endParaRPr>
          </a:p>
        </p:txBody>
      </p:sp>
      <p:sp>
        <p:nvSpPr>
          <p:cNvPr id="7" name="タイトル 1"/>
          <p:cNvSpPr txBox="1">
            <a:spLocks/>
          </p:cNvSpPr>
          <p:nvPr/>
        </p:nvSpPr>
        <p:spPr>
          <a:xfrm>
            <a:off x="395536" y="1916832"/>
            <a:ext cx="8280920" cy="4680520"/>
          </a:xfrm>
          <a:prstGeom prst="rect">
            <a:avLst/>
          </a:prstGeom>
        </p:spPr>
        <p:txBody>
          <a:bodyPr anchor="ctr"/>
          <a:lstStyle>
            <a:lvl1pPr algn="l" rtl="0" fontAlgn="base">
              <a:spcBef>
                <a:spcPct val="0"/>
              </a:spcBef>
              <a:spcAft>
                <a:spcPct val="0"/>
              </a:spcAft>
              <a:defRPr kumimoji="1" sz="2800" kern="1200" cap="all">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2pPr>
            <a:lvl3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3pPr>
            <a:lvl4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4pPr>
            <a:lvl5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5pPr>
            <a:lvl6pPr marL="4572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6pPr>
            <a:lvl7pPr marL="9144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7pPr>
            <a:lvl8pPr marL="13716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8pPr>
            <a:lvl9pPr marL="18288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9pPr>
          </a:lstStyle>
          <a:p>
            <a:pPr fontAlgn="auto">
              <a:spcAft>
                <a:spcPts val="0"/>
              </a:spcAft>
              <a:defRPr/>
            </a:pPr>
            <a:r>
              <a:rPr lang="ja-JP" altLang="en-US" dirty="0">
                <a:latin typeface="+mn-ea"/>
                <a:ea typeface="+mn-ea"/>
              </a:rPr>
              <a:t>　</a:t>
            </a:r>
            <a:r>
              <a:rPr lang="ja-JP" altLang="en-US" dirty="0">
                <a:latin typeface="+mj-ea"/>
              </a:rPr>
              <a:t>本校は県内唯一の私学の支援学校です。そのため職員の大きな異動がありません。</a:t>
            </a:r>
            <a:r>
              <a:rPr lang="ja-JP" altLang="en-US" b="1" u="sng" dirty="0">
                <a:solidFill>
                  <a:srgbClr val="FF0000"/>
                </a:solidFill>
                <a:latin typeface="+mj-ea"/>
              </a:rPr>
              <a:t>最長（小学部</a:t>
            </a:r>
            <a:r>
              <a:rPr lang="en-US" altLang="ja-JP" b="1" u="sng" dirty="0">
                <a:solidFill>
                  <a:srgbClr val="FF0000"/>
                </a:solidFill>
                <a:latin typeface="+mj-ea"/>
              </a:rPr>
              <a:t>1</a:t>
            </a:r>
            <a:r>
              <a:rPr lang="ja-JP" altLang="en-US" b="1" u="sng" dirty="0">
                <a:solidFill>
                  <a:srgbClr val="FF0000"/>
                </a:solidFill>
                <a:latin typeface="+mj-ea"/>
              </a:rPr>
              <a:t>年生から高等部専攻科</a:t>
            </a:r>
            <a:r>
              <a:rPr lang="en-US" altLang="ja-JP" b="1" u="sng" dirty="0">
                <a:solidFill>
                  <a:srgbClr val="FF0000"/>
                </a:solidFill>
                <a:latin typeface="+mj-ea"/>
              </a:rPr>
              <a:t>4</a:t>
            </a:r>
            <a:r>
              <a:rPr lang="ja-JP" altLang="en-US" b="1" u="sng" dirty="0">
                <a:solidFill>
                  <a:srgbClr val="FF0000"/>
                </a:solidFill>
                <a:latin typeface="+mj-ea"/>
              </a:rPr>
              <a:t>年生まで）で１６年間、大きく変わらない環境で引き継ぐことができます</a:t>
            </a:r>
            <a:r>
              <a:rPr lang="ja-JP" altLang="en-US" dirty="0">
                <a:latin typeface="+mj-ea"/>
              </a:rPr>
              <a:t>。</a:t>
            </a:r>
            <a:endParaRPr lang="en-US" altLang="ja-JP" dirty="0">
              <a:latin typeface="+mj-ea"/>
            </a:endParaRPr>
          </a:p>
          <a:p>
            <a:pPr fontAlgn="auto">
              <a:spcAft>
                <a:spcPts val="0"/>
              </a:spcAft>
              <a:defRPr/>
            </a:pPr>
            <a:r>
              <a:rPr lang="ja-JP" altLang="en-US" dirty="0">
                <a:solidFill>
                  <a:srgbClr val="FF3300"/>
                </a:solidFill>
                <a:latin typeface="+mj-ea"/>
              </a:rPr>
              <a:t>　</a:t>
            </a:r>
            <a:r>
              <a:rPr lang="ja-JP" altLang="en-US" dirty="0">
                <a:latin typeface="+mj-ea"/>
              </a:rPr>
              <a:t>また本校は小規模な学校なので、他学部からも児童生徒一人ひとりの様子にも目を向けることができます。それらの情報を共通認識としながら、学部ごとの成長を把握することができます。このような長い視点で成長、変化を捉え、社会へ移行していく支援、及び教育が可能です。</a:t>
            </a:r>
            <a:endParaRPr lang="en-US" altLang="ja-JP" dirty="0">
              <a:latin typeface="+mj-ea"/>
            </a:endParaRPr>
          </a:p>
          <a:p>
            <a:pPr fontAlgn="auto">
              <a:spcAft>
                <a:spcPts val="0"/>
              </a:spcAft>
              <a:defRPr/>
            </a:pPr>
            <a:r>
              <a:rPr lang="ja-JP" altLang="en-US" dirty="0">
                <a:latin typeface="+mj-ea"/>
              </a:rPr>
              <a:t>　そして、何より馴染みのある友だちや仲間と共に成長していけることも、大きな魅力といえます。</a:t>
            </a:r>
            <a:endParaRPr lang="en-US" altLang="ja-JP" dirty="0">
              <a:latin typeface="+mj-ea"/>
            </a:endParaRPr>
          </a:p>
          <a:p>
            <a:pPr fontAlgn="auto">
              <a:spcAft>
                <a:spcPts val="0"/>
              </a:spcAft>
              <a:defRPr/>
            </a:pPr>
            <a:endParaRPr lang="en-US" altLang="ja-JP" dirty="0">
              <a:latin typeface="AR P丸ゴシック体E" panose="020F0900000000000000" pitchFamily="50" charset="-128"/>
              <a:ea typeface="AR P丸ゴシック体E" panose="020F0900000000000000" pitchFamily="50" charset="-128"/>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noGrp="1"/>
          </p:cNvSpPr>
          <p:nvPr>
            <p:ph type="title"/>
          </p:nvPr>
        </p:nvSpPr>
        <p:spPr>
          <a:xfrm>
            <a:off x="611560" y="190387"/>
            <a:ext cx="4258816" cy="646331"/>
          </a:xfrm>
          <a:prstGeom prst="rect">
            <a:avLst/>
          </a:prstGeom>
          <a:noFill/>
        </p:spPr>
        <p:txBody>
          <a:bodyPr wrap="square" rtlCol="0">
            <a:spAutoFit/>
          </a:bodyPr>
          <a:lstStyle/>
          <a:p>
            <a:r>
              <a:rPr lang="ja-JP" altLang="en-US" b="1" u="sng" dirty="0">
                <a:solidFill>
                  <a:srgbClr val="006600"/>
                </a:solidFill>
                <a:latin typeface="メイリオ" panose="020B0604030504040204" pitchFamily="50" charset="-128"/>
                <a:ea typeface="メイリオ" panose="020B0604030504040204" pitchFamily="50" charset="-128"/>
              </a:rPr>
              <a:t>支援区分について</a:t>
            </a:r>
          </a:p>
        </p:txBody>
      </p:sp>
      <p:sp>
        <p:nvSpPr>
          <p:cNvPr id="2" name="テキスト ボックス 1"/>
          <p:cNvSpPr txBox="1"/>
          <p:nvPr/>
        </p:nvSpPr>
        <p:spPr>
          <a:xfrm>
            <a:off x="107504" y="908720"/>
            <a:ext cx="8928992" cy="5940088"/>
          </a:xfrm>
          <a:prstGeom prst="rect">
            <a:avLst/>
          </a:prstGeom>
          <a:noFill/>
        </p:spPr>
        <p:txBody>
          <a:bodyPr wrap="square" rtlCol="0">
            <a:spAutoFit/>
          </a:bodyPr>
          <a:lstStyle/>
          <a:p>
            <a:r>
              <a:rPr lang="ja-JP" altLang="en-US" b="1" dirty="0"/>
              <a:t>　</a:t>
            </a:r>
            <a:r>
              <a:rPr lang="ja-JP" altLang="en-US" sz="2000" dirty="0" err="1">
                <a:latin typeface="+mn-ea"/>
              </a:rPr>
              <a:t>障がい</a:t>
            </a:r>
            <a:r>
              <a:rPr lang="ja-JP" altLang="en-US" sz="2000" dirty="0">
                <a:latin typeface="+mn-ea"/>
              </a:rPr>
              <a:t>者総合支援法に伴うサービスを利用する際は、障がい区分の認定が必要です。障がい区分の認定とは、どれくらいサービスが必要か、などを判断するための審査です。</a:t>
            </a:r>
          </a:p>
          <a:p>
            <a:r>
              <a:rPr lang="ja-JP" altLang="en-US" sz="2000" dirty="0">
                <a:solidFill>
                  <a:srgbClr val="FF3300"/>
                </a:solidFill>
                <a:latin typeface="+mn-ea"/>
              </a:rPr>
              <a:t>①申請する</a:t>
            </a:r>
            <a:br>
              <a:rPr lang="ja-JP" altLang="en-US" sz="2000" dirty="0">
                <a:solidFill>
                  <a:srgbClr val="FF3300"/>
                </a:solidFill>
                <a:latin typeface="+mn-ea"/>
              </a:rPr>
            </a:br>
            <a:r>
              <a:rPr lang="ja-JP" altLang="en-US" sz="2000" dirty="0">
                <a:latin typeface="+mn-ea"/>
              </a:rPr>
              <a:t>　</a:t>
            </a:r>
            <a:r>
              <a:rPr lang="ja-JP" altLang="en-US" sz="2000" dirty="0">
                <a:solidFill>
                  <a:srgbClr val="000066"/>
                </a:solidFill>
                <a:latin typeface="+mn-ea"/>
              </a:rPr>
              <a:t>申請の窓口は各市町の福祉課です。申請は</a:t>
            </a:r>
            <a:r>
              <a:rPr lang="ja-JP" altLang="en-US" sz="2000">
                <a:solidFill>
                  <a:srgbClr val="000066"/>
                </a:solidFill>
                <a:latin typeface="+mn-ea"/>
              </a:rPr>
              <a:t>本人、ご家族</a:t>
            </a:r>
            <a:r>
              <a:rPr lang="ja-JP" altLang="en-US" sz="2000" dirty="0">
                <a:solidFill>
                  <a:srgbClr val="000066"/>
                </a:solidFill>
                <a:latin typeface="+mn-ea"/>
              </a:rPr>
              <a:t>で可能です。</a:t>
            </a:r>
            <a:endParaRPr lang="en-US" altLang="ja-JP" sz="2000" dirty="0">
              <a:solidFill>
                <a:srgbClr val="000066"/>
              </a:solidFill>
              <a:latin typeface="+mn-ea"/>
            </a:endParaRPr>
          </a:p>
          <a:p>
            <a:r>
              <a:rPr lang="ja-JP" altLang="en-US" sz="2000" dirty="0">
                <a:solidFill>
                  <a:srgbClr val="FF3300"/>
                </a:solidFill>
                <a:latin typeface="+mn-ea"/>
              </a:rPr>
              <a:t>②支援区分の認定</a:t>
            </a:r>
            <a:br>
              <a:rPr lang="ja-JP" altLang="en-US" sz="2000" dirty="0">
                <a:latin typeface="+mn-ea"/>
              </a:rPr>
            </a:br>
            <a:r>
              <a:rPr lang="ja-JP" altLang="en-US" sz="2000" dirty="0">
                <a:latin typeface="+mn-ea"/>
              </a:rPr>
              <a:t>　</a:t>
            </a:r>
            <a:r>
              <a:rPr lang="ja-JP" altLang="en-US" sz="2000" dirty="0">
                <a:solidFill>
                  <a:srgbClr val="000066"/>
                </a:solidFill>
                <a:latin typeface="+mn-ea"/>
              </a:rPr>
              <a:t>申請すると、訪問調査や公平な審査・判定が行われ、介護や支援が必要な度合が決まります。８０項目の調査項目について、原則として本人の同席のもとに一つひとつ質問を受けます。調査項目は歩行の状況、コミュニケーション、食事や排泄の介助の度合いなど、生活の場面でどれくらいの介護が必要かを調べるものです。 </a:t>
            </a:r>
          </a:p>
          <a:p>
            <a:r>
              <a:rPr lang="ja-JP" altLang="en-US" sz="2000" dirty="0">
                <a:solidFill>
                  <a:srgbClr val="000066"/>
                </a:solidFill>
                <a:latin typeface="+mn-ea"/>
              </a:rPr>
              <a:t>　認定調査の結果をコンピューターで自動判定（１次判定） 結果を入力すると自動的に区分が出ます。 市町村の認定審査会（２次判定） 自動判定結果をもとに自動的には出ない認定調査結果や医師の意見書を加えて、審査会で申請内容もふまえて判定結果を検討します。 </a:t>
            </a:r>
            <a:endParaRPr lang="en-US" altLang="ja-JP" sz="2000" dirty="0">
              <a:solidFill>
                <a:srgbClr val="000066"/>
              </a:solidFill>
              <a:latin typeface="+mn-ea"/>
            </a:endParaRPr>
          </a:p>
          <a:p>
            <a:r>
              <a:rPr lang="ja-JP" altLang="en-US" sz="2000" dirty="0">
                <a:solidFill>
                  <a:srgbClr val="FF3300"/>
                </a:solidFill>
                <a:latin typeface="+mn-ea"/>
              </a:rPr>
              <a:t>③支給決定 </a:t>
            </a:r>
            <a:r>
              <a:rPr lang="ja-JP" altLang="en-US" sz="2000" dirty="0">
                <a:latin typeface="+mn-ea"/>
              </a:rPr>
              <a:t>　</a:t>
            </a:r>
            <a:endParaRPr lang="en-US" altLang="ja-JP" sz="2000" dirty="0">
              <a:latin typeface="+mn-ea"/>
            </a:endParaRPr>
          </a:p>
          <a:p>
            <a:r>
              <a:rPr lang="ja-JP" altLang="en-US" sz="2000" dirty="0">
                <a:latin typeface="+mn-ea"/>
              </a:rPr>
              <a:t>　</a:t>
            </a:r>
            <a:r>
              <a:rPr lang="ja-JP" altLang="en-US" sz="2000" dirty="0">
                <a:solidFill>
                  <a:srgbClr val="000066"/>
                </a:solidFill>
                <a:latin typeface="+mn-ea"/>
              </a:rPr>
              <a:t>無該当と１～６の</a:t>
            </a:r>
            <a:r>
              <a:rPr lang="en-US" altLang="ja-JP" sz="2000" dirty="0">
                <a:solidFill>
                  <a:srgbClr val="000066"/>
                </a:solidFill>
                <a:latin typeface="+mn-ea"/>
              </a:rPr>
              <a:t>7</a:t>
            </a:r>
            <a:r>
              <a:rPr lang="ja-JP" altLang="en-US" sz="2000" dirty="0">
                <a:solidFill>
                  <a:srgbClr val="000066"/>
                </a:solidFill>
                <a:latin typeface="+mn-ea"/>
              </a:rPr>
              <a:t>ランクから支援区分が決定します。 </a:t>
            </a:r>
          </a:p>
          <a:p>
            <a:r>
              <a:rPr lang="ja-JP" altLang="ja-JP" sz="2000" dirty="0">
                <a:solidFill>
                  <a:srgbClr val="000066"/>
                </a:solidFill>
                <a:latin typeface="+mn-ea"/>
              </a:rPr>
              <a:t>区分に応じて利用できるサービスや障がい者総合支援法で認められる月々の利用限度額などが違います。</a:t>
            </a:r>
            <a:endParaRPr kumimoji="1" lang="ja-JP" altLang="en-US" dirty="0">
              <a:solidFill>
                <a:srgbClr val="000066"/>
              </a:solidFill>
              <a:latin typeface="+mn-ea"/>
            </a:endParaRPr>
          </a:p>
        </p:txBody>
      </p:sp>
    </p:spTree>
    <p:extLst>
      <p:ext uri="{BB962C8B-B14F-4D97-AF65-F5344CB8AC3E}">
        <p14:creationId xmlns:p14="http://schemas.microsoft.com/office/powerpoint/2010/main" val="380231099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8" y="404664"/>
            <a:ext cx="8712967" cy="6192688"/>
          </a:xfrm>
        </p:spPr>
        <p:txBody>
          <a:bodyPr>
            <a:normAutofit/>
          </a:bodyPr>
          <a:lstStyle/>
          <a:p>
            <a:pPr marL="0" indent="0">
              <a:buNone/>
            </a:pPr>
            <a:r>
              <a:rPr lang="ja-JP" altLang="ja-JP" sz="3200" b="1" u="sng" dirty="0">
                <a:solidFill>
                  <a:srgbClr val="800000"/>
                </a:solidFill>
                <a:latin typeface="メイリオ" panose="020B0604030504040204" pitchFamily="50" charset="-128"/>
                <a:ea typeface="メイリオ" panose="020B0604030504040204" pitchFamily="50" charset="-128"/>
              </a:rPr>
              <a:t>特定相談支援事業所の選定</a:t>
            </a:r>
            <a:r>
              <a:rPr lang="en-US" altLang="ja-JP" sz="3200" b="1" u="sng" dirty="0">
                <a:solidFill>
                  <a:srgbClr val="800000"/>
                </a:solidFill>
                <a:latin typeface="メイリオ" panose="020B0604030504040204" pitchFamily="50" charset="-128"/>
                <a:ea typeface="メイリオ" panose="020B0604030504040204" pitchFamily="50" charset="-128"/>
              </a:rPr>
              <a:t> </a:t>
            </a:r>
            <a:r>
              <a:rPr lang="ja-JP" altLang="ja-JP" b="1" dirty="0">
                <a:solidFill>
                  <a:srgbClr val="800000"/>
                </a:solidFill>
                <a:latin typeface="メイリオ" panose="020B0604030504040204" pitchFamily="50" charset="-128"/>
                <a:ea typeface="メイリオ" panose="020B0604030504040204" pitchFamily="50" charset="-128"/>
              </a:rPr>
              <a:t>と</a:t>
            </a:r>
            <a:r>
              <a:rPr lang="en-US" altLang="ja-JP" sz="2800" b="1" dirty="0">
                <a:solidFill>
                  <a:srgbClr val="800000"/>
                </a:solidFill>
                <a:latin typeface="メイリオ" panose="020B0604030504040204" pitchFamily="50" charset="-128"/>
                <a:ea typeface="メイリオ" panose="020B0604030504040204" pitchFamily="50" charset="-128"/>
              </a:rPr>
              <a:t> </a:t>
            </a:r>
            <a:r>
              <a:rPr lang="ja-JP" altLang="ja-JP" sz="3200" b="1" u="sng" dirty="0">
                <a:solidFill>
                  <a:srgbClr val="800000"/>
                </a:solidFill>
                <a:latin typeface="メイリオ" panose="020B0604030504040204" pitchFamily="50" charset="-128"/>
                <a:ea typeface="メイリオ" panose="020B0604030504040204" pitchFamily="50" charset="-128"/>
              </a:rPr>
              <a:t>計画相談</a:t>
            </a:r>
            <a:r>
              <a:rPr lang="en-US" altLang="ja-JP" sz="3200" b="1" u="sng" dirty="0">
                <a:solidFill>
                  <a:srgbClr val="800000"/>
                </a:solidFill>
                <a:latin typeface="メイリオ" panose="020B0604030504040204" pitchFamily="50" charset="-128"/>
                <a:ea typeface="メイリオ" panose="020B0604030504040204" pitchFamily="50" charset="-128"/>
              </a:rPr>
              <a:t> </a:t>
            </a:r>
            <a:r>
              <a:rPr lang="ja-JP" altLang="ja-JP" b="1" u="sng" dirty="0">
                <a:solidFill>
                  <a:srgbClr val="800000"/>
                </a:solidFill>
                <a:latin typeface="メイリオ" panose="020B0604030504040204" pitchFamily="50" charset="-128"/>
                <a:ea typeface="メイリオ" panose="020B0604030504040204" pitchFamily="50" charset="-128"/>
              </a:rPr>
              <a:t>について</a:t>
            </a:r>
            <a:endParaRPr lang="ja-JP" altLang="ja-JP" b="1" dirty="0">
              <a:solidFill>
                <a:srgbClr val="800000"/>
              </a:solidFill>
              <a:latin typeface="メイリオ" panose="020B0604030504040204" pitchFamily="50" charset="-128"/>
              <a:ea typeface="メイリオ" panose="020B0604030504040204" pitchFamily="50" charset="-128"/>
            </a:endParaRPr>
          </a:p>
          <a:p>
            <a:pPr marL="0" indent="0">
              <a:buNone/>
            </a:pPr>
            <a:br>
              <a:rPr lang="ja-JP" altLang="en-US" dirty="0"/>
            </a:br>
            <a:r>
              <a:rPr lang="ja-JP" altLang="en-US" dirty="0"/>
              <a:t>　</a:t>
            </a:r>
            <a:r>
              <a:rPr lang="ja-JP" altLang="en-US" sz="2200" dirty="0">
                <a:solidFill>
                  <a:schemeClr val="tx1"/>
                </a:solidFill>
              </a:rPr>
              <a:t>障害福祉サービスを利用する際にはサービス等利用計画の作成が必要です。</a:t>
            </a:r>
            <a:br>
              <a:rPr lang="ja-JP" altLang="en-US" sz="2200" dirty="0">
                <a:solidFill>
                  <a:schemeClr val="tx1"/>
                </a:solidFill>
              </a:rPr>
            </a:br>
            <a:r>
              <a:rPr lang="ja-JP" altLang="en-US" sz="2200" dirty="0">
                <a:solidFill>
                  <a:schemeClr val="tx1"/>
                </a:solidFill>
              </a:rPr>
              <a:t>　社会へ出て、福祉就労するケースにおいては、</a:t>
            </a:r>
            <a:r>
              <a:rPr lang="ja-JP" altLang="ja-JP" sz="2200" dirty="0">
                <a:solidFill>
                  <a:schemeClr val="tx1"/>
                </a:solidFill>
              </a:rPr>
              <a:t>サービス等利用計画を作成し</a:t>
            </a:r>
            <a:r>
              <a:rPr lang="ja-JP" altLang="en-US" sz="2200" dirty="0">
                <a:solidFill>
                  <a:schemeClr val="tx1"/>
                </a:solidFill>
              </a:rPr>
              <a:t>ていないと</a:t>
            </a:r>
            <a:r>
              <a:rPr lang="ja-JP" altLang="ja-JP" sz="2200" dirty="0">
                <a:solidFill>
                  <a:schemeClr val="tx1"/>
                </a:solidFill>
              </a:rPr>
              <a:t>、</a:t>
            </a:r>
            <a:r>
              <a:rPr lang="ja-JP" altLang="en-US" sz="2200" dirty="0">
                <a:solidFill>
                  <a:schemeClr val="tx1"/>
                </a:solidFill>
              </a:rPr>
              <a:t>事業所から内定をいただいていても利用できないということになります。</a:t>
            </a:r>
            <a:endParaRPr lang="en-US" altLang="ja-JP" sz="2200" dirty="0">
              <a:solidFill>
                <a:schemeClr val="tx1"/>
              </a:solidFill>
            </a:endParaRPr>
          </a:p>
          <a:p>
            <a:pPr marL="0" indent="0">
              <a:buNone/>
            </a:pPr>
            <a:r>
              <a:rPr lang="ja-JP" altLang="en-US" sz="2200" dirty="0">
                <a:solidFill>
                  <a:schemeClr val="tx1"/>
                </a:solidFill>
              </a:rPr>
              <a:t>　本計画がどこも混雑しすぎて大変という事で、措置的に</a:t>
            </a:r>
            <a:r>
              <a:rPr lang="en-US" altLang="ja-JP" sz="2200" dirty="0">
                <a:solidFill>
                  <a:schemeClr val="tx1"/>
                </a:solidFill>
              </a:rPr>
              <a:t>『</a:t>
            </a:r>
            <a:r>
              <a:rPr lang="ja-JP" altLang="en-US" sz="2200" dirty="0">
                <a:solidFill>
                  <a:schemeClr val="tx1"/>
                </a:solidFill>
              </a:rPr>
              <a:t>セルフプラン</a:t>
            </a:r>
            <a:r>
              <a:rPr lang="en-US" altLang="ja-JP" sz="2200" dirty="0">
                <a:solidFill>
                  <a:schemeClr val="tx1"/>
                </a:solidFill>
              </a:rPr>
              <a:t>』</a:t>
            </a:r>
            <a:r>
              <a:rPr lang="ja-JP" altLang="en-US" sz="2200" dirty="0">
                <a:solidFill>
                  <a:schemeClr val="tx1"/>
                </a:solidFill>
              </a:rPr>
              <a:t>と呼ばれる、自身で支援計画を作成する方法もありますが、そろそろセルフプランではダメ</a:t>
            </a:r>
            <a:r>
              <a:rPr lang="en-US" altLang="ja-JP" sz="2200" dirty="0">
                <a:solidFill>
                  <a:schemeClr val="tx1"/>
                </a:solidFill>
              </a:rPr>
              <a:t>…</a:t>
            </a:r>
            <a:r>
              <a:rPr lang="ja-JP" altLang="en-US" sz="2200" dirty="0">
                <a:solidFill>
                  <a:schemeClr val="tx1"/>
                </a:solidFill>
              </a:rPr>
              <a:t>という事になってきそうです。計画相談がついていない方は、早めにご相談ください。</a:t>
            </a:r>
            <a:endParaRPr lang="en-US" altLang="ja-JP" sz="2200" dirty="0">
              <a:solidFill>
                <a:schemeClr val="tx1"/>
              </a:solidFill>
            </a:endParaRPr>
          </a:p>
          <a:p>
            <a:pPr marL="0" indent="0">
              <a:buNone/>
            </a:pPr>
            <a:r>
              <a:rPr lang="ja-JP" altLang="en-US" dirty="0"/>
              <a:t>　</a:t>
            </a:r>
            <a:r>
              <a:rPr lang="ja-JP" altLang="ja-JP" sz="2600" dirty="0">
                <a:solidFill>
                  <a:srgbClr val="000066"/>
                </a:solidFill>
              </a:rPr>
              <a:t>事業所一覧は、</a:t>
            </a:r>
            <a:r>
              <a:rPr lang="ja-JP" altLang="en-US" sz="2600" dirty="0">
                <a:solidFill>
                  <a:srgbClr val="000066"/>
                </a:solidFill>
              </a:rPr>
              <a:t>三重</a:t>
            </a:r>
            <a:r>
              <a:rPr lang="ja-JP" altLang="ja-JP" sz="2600" dirty="0">
                <a:solidFill>
                  <a:srgbClr val="000066"/>
                </a:solidFill>
              </a:rPr>
              <a:t>県のホームページ内の</a:t>
            </a:r>
            <a:r>
              <a:rPr lang="ja-JP" altLang="ja-JP" sz="2600" dirty="0" err="1">
                <a:solidFill>
                  <a:srgbClr val="000066"/>
                </a:solidFill>
              </a:rPr>
              <a:t>障がい</a:t>
            </a:r>
            <a:r>
              <a:rPr lang="ja-JP" altLang="ja-JP" sz="2600" dirty="0">
                <a:solidFill>
                  <a:srgbClr val="000066"/>
                </a:solidFill>
              </a:rPr>
              <a:t>福祉課</a:t>
            </a:r>
            <a:r>
              <a:rPr lang="ja-JP" altLang="en-US" sz="2600" dirty="0">
                <a:solidFill>
                  <a:srgbClr val="000066"/>
                </a:solidFill>
              </a:rPr>
              <a:t>の福祉施策総合情報を</a:t>
            </a:r>
            <a:r>
              <a:rPr lang="ja-JP" altLang="ja-JP" sz="2600" dirty="0">
                <a:solidFill>
                  <a:srgbClr val="000066"/>
                </a:solidFill>
              </a:rPr>
              <a:t>クリック</a:t>
            </a:r>
            <a:r>
              <a:rPr lang="ja-JP" altLang="en-US" sz="2600" dirty="0">
                <a:solidFill>
                  <a:srgbClr val="000066"/>
                </a:solidFill>
              </a:rPr>
              <a:t>し進むと、最新の指定事業所一覧から</a:t>
            </a:r>
            <a:r>
              <a:rPr lang="ja-JP" altLang="ja-JP" sz="2600" dirty="0">
                <a:solidFill>
                  <a:srgbClr val="000066"/>
                </a:solidFill>
              </a:rPr>
              <a:t>見</a:t>
            </a:r>
            <a:r>
              <a:rPr lang="ja-JP" altLang="en-US" sz="2600" dirty="0">
                <a:solidFill>
                  <a:srgbClr val="000066"/>
                </a:solidFill>
              </a:rPr>
              <a:t>ることができま</a:t>
            </a:r>
            <a:r>
              <a:rPr lang="ja-JP" altLang="ja-JP" sz="2600" dirty="0">
                <a:solidFill>
                  <a:srgbClr val="000066"/>
                </a:solidFill>
              </a:rPr>
              <a:t>す。</a:t>
            </a:r>
          </a:p>
        </p:txBody>
      </p:sp>
    </p:spTree>
    <p:extLst>
      <p:ext uri="{BB962C8B-B14F-4D97-AF65-F5344CB8AC3E}">
        <p14:creationId xmlns:p14="http://schemas.microsoft.com/office/powerpoint/2010/main" val="163282150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20688"/>
            <a:ext cx="9145016" cy="1728192"/>
          </a:xfrm>
        </p:spPr>
        <p:txBody>
          <a:bodyPr>
            <a:normAutofit fontScale="90000"/>
          </a:bodyPr>
          <a:lstStyle/>
          <a:p>
            <a:r>
              <a:rPr lang="ja-JP" altLang="en-US" sz="4000" dirty="0">
                <a:solidFill>
                  <a:schemeClr val="tx1"/>
                </a:solidFill>
              </a:rPr>
              <a:t>早く社会へ出て安心したい・・・</a:t>
            </a:r>
            <a:br>
              <a:rPr lang="en-US" altLang="ja-JP" sz="4000" dirty="0">
                <a:solidFill>
                  <a:schemeClr val="tx1"/>
                </a:solidFill>
              </a:rPr>
            </a:br>
            <a:r>
              <a:rPr lang="ja-JP" altLang="en-US" sz="4000" dirty="0">
                <a:solidFill>
                  <a:schemeClr val="tx1"/>
                </a:solidFill>
              </a:rPr>
              <a:t>　それも、決して間違いではありません</a:t>
            </a:r>
            <a:br>
              <a:rPr kumimoji="1" lang="en-US" altLang="ja-JP" dirty="0">
                <a:solidFill>
                  <a:schemeClr val="tx1"/>
                </a:solidFill>
              </a:rPr>
            </a:br>
            <a:br>
              <a:rPr kumimoji="1" lang="en-US" altLang="ja-JP" dirty="0">
                <a:solidFill>
                  <a:srgbClr val="FF3399"/>
                </a:solidFill>
              </a:rPr>
            </a:br>
            <a:br>
              <a:rPr kumimoji="1" lang="en-US" altLang="ja-JP" dirty="0">
                <a:solidFill>
                  <a:srgbClr val="FF3399"/>
                </a:solidFill>
              </a:rPr>
            </a:br>
            <a:r>
              <a:rPr kumimoji="1" lang="ja-JP" altLang="en-US" sz="4400" dirty="0">
                <a:solidFill>
                  <a:schemeClr val="tx1"/>
                </a:solidFill>
              </a:rPr>
              <a:t>しかし</a:t>
            </a:r>
            <a:r>
              <a:rPr lang="ja-JP" altLang="en-US" sz="4400" dirty="0">
                <a:solidFill>
                  <a:schemeClr val="tx1"/>
                </a:solidFill>
              </a:rPr>
              <a:t>、学ぶことに</a:t>
            </a:r>
            <a:br>
              <a:rPr lang="en-US" altLang="ja-JP" sz="4400" dirty="0">
                <a:solidFill>
                  <a:schemeClr val="tx1"/>
                </a:solidFill>
              </a:rPr>
            </a:br>
            <a:r>
              <a:rPr lang="ja-JP" altLang="en-US" sz="4400" b="1" u="sng" dirty="0">
                <a:solidFill>
                  <a:srgbClr val="FF3399"/>
                </a:solidFill>
              </a:rPr>
              <a:t>焦らずじっくりと時間をかけること</a:t>
            </a:r>
            <a:r>
              <a:rPr lang="ja-JP" altLang="en-US" sz="4400" dirty="0">
                <a:solidFill>
                  <a:srgbClr val="FF3399"/>
                </a:solidFill>
              </a:rPr>
              <a:t>、</a:t>
            </a:r>
            <a:r>
              <a:rPr lang="ja-JP" altLang="en-US" sz="4400" b="1" u="sng" dirty="0">
                <a:solidFill>
                  <a:srgbClr val="FF3399"/>
                </a:solidFill>
              </a:rPr>
              <a:t>がきっと将来的に本当の安心を</a:t>
            </a:r>
            <a:br>
              <a:rPr lang="en-US" altLang="ja-JP" sz="4400" b="1" u="sng" dirty="0">
                <a:solidFill>
                  <a:srgbClr val="FF3399"/>
                </a:solidFill>
              </a:rPr>
            </a:br>
            <a:r>
              <a:rPr lang="ja-JP" altLang="en-US" sz="4400" b="1" u="sng" dirty="0">
                <a:solidFill>
                  <a:srgbClr val="FF3399"/>
                </a:solidFill>
              </a:rPr>
              <a:t>手に入れられるはず</a:t>
            </a:r>
            <a:br>
              <a:rPr lang="en-US" altLang="ja-JP" sz="4900" dirty="0">
                <a:solidFill>
                  <a:srgbClr val="FF3399"/>
                </a:solidFill>
              </a:rPr>
            </a:br>
            <a:r>
              <a:rPr lang="en-US" altLang="ja-JP" sz="4900" dirty="0">
                <a:solidFill>
                  <a:schemeClr val="tx1"/>
                </a:solidFill>
              </a:rPr>
              <a:t>※</a:t>
            </a:r>
            <a:r>
              <a:rPr lang="ja-JP" altLang="en-US" sz="4000" dirty="0">
                <a:solidFill>
                  <a:schemeClr val="tx1"/>
                </a:solidFill>
              </a:rPr>
              <a:t>本校が進路支援をする上で大切に</a:t>
            </a:r>
            <a:br>
              <a:rPr lang="en-US" altLang="ja-JP" sz="4000" dirty="0">
                <a:solidFill>
                  <a:schemeClr val="tx1"/>
                </a:solidFill>
              </a:rPr>
            </a:br>
            <a:r>
              <a:rPr lang="ja-JP" altLang="en-US" sz="4000" dirty="0">
                <a:solidFill>
                  <a:schemeClr val="tx1"/>
                </a:solidFill>
              </a:rPr>
              <a:t>　している考え方です</a:t>
            </a:r>
            <a:br>
              <a:rPr lang="en-US" altLang="ja-JP" sz="4400" dirty="0">
                <a:solidFill>
                  <a:schemeClr val="tx1"/>
                </a:solidFill>
              </a:rPr>
            </a:br>
            <a:endParaRPr kumimoji="1" lang="ja-JP" altLang="en-US" dirty="0">
              <a:solidFill>
                <a:schemeClr val="tx1"/>
              </a:solidFill>
            </a:endParaRPr>
          </a:p>
        </p:txBody>
      </p:sp>
    </p:spTree>
    <p:extLst>
      <p:ext uri="{BB962C8B-B14F-4D97-AF65-F5344CB8AC3E}">
        <p14:creationId xmlns:p14="http://schemas.microsoft.com/office/powerpoint/2010/main" val="187970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1"/>
          <p:cNvSpPr>
            <a:spLocks noChangeArrowheads="1"/>
          </p:cNvSpPr>
          <p:nvPr/>
        </p:nvSpPr>
        <p:spPr bwMode="auto">
          <a:xfrm>
            <a:off x="1113054" y="502936"/>
            <a:ext cx="5907219" cy="2133976"/>
          </a:xfrm>
          <a:prstGeom prst="rightArrow">
            <a:avLst>
              <a:gd name="adj1" fmla="val 60677"/>
              <a:gd name="adj2" fmla="val 36134"/>
            </a:avLst>
          </a:prstGeom>
          <a:gradFill>
            <a:gsLst>
              <a:gs pos="0">
                <a:srgbClr val="FFFFFF"/>
              </a:gs>
              <a:gs pos="100000">
                <a:srgbClr val="F9C18F"/>
              </a:gs>
            </a:gsLst>
            <a:lin ang="0" scaled="1"/>
          </a:gradFill>
          <a:ln w="9525">
            <a:solidFill>
              <a:schemeClr val="tx1"/>
            </a:solidFill>
            <a:miter lim="800000"/>
            <a:headEnd/>
            <a:tailEnd/>
          </a:ln>
        </p:spPr>
        <p:txBody>
          <a:bodyPr wrap="none" anchor="ctr"/>
          <a:lstStyle/>
          <a:p>
            <a:pPr algn="ctr" eaLnBrk="1" hangingPunct="1"/>
            <a:endParaRPr kumimoji="1" lang="ja-JP" altLang="en-US" sz="2400" dirty="0">
              <a:latin typeface="Tahoma" pitchFamily="34" charset="0"/>
            </a:endParaRPr>
          </a:p>
        </p:txBody>
      </p:sp>
      <p:sp>
        <p:nvSpPr>
          <p:cNvPr id="12291" name="AutoShape 9"/>
          <p:cNvSpPr>
            <a:spLocks noChangeArrowheads="1"/>
          </p:cNvSpPr>
          <p:nvPr/>
        </p:nvSpPr>
        <p:spPr bwMode="auto">
          <a:xfrm>
            <a:off x="5460429" y="1052736"/>
            <a:ext cx="2371328" cy="1224136"/>
          </a:xfrm>
          <a:prstGeom prst="rightArrow">
            <a:avLst>
              <a:gd name="adj1" fmla="val 67130"/>
              <a:gd name="adj2" fmla="val 36663"/>
            </a:avLst>
          </a:prstGeom>
          <a:solidFill>
            <a:srgbClr val="FFC000"/>
          </a:soli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5124" name="Rectangle 2"/>
          <p:cNvSpPr>
            <a:spLocks noGrp="1" noChangeArrowheads="1"/>
          </p:cNvSpPr>
          <p:nvPr>
            <p:ph type="title" idx="4294967295"/>
          </p:nvPr>
        </p:nvSpPr>
        <p:spPr>
          <a:xfrm>
            <a:off x="0" y="46038"/>
            <a:ext cx="9144000" cy="838200"/>
          </a:xfrm>
        </p:spPr>
        <p:txBody>
          <a:bodyPr>
            <a:normAutofit fontScale="90000"/>
          </a:bodyPr>
          <a:lstStyle/>
          <a:p>
            <a:pPr>
              <a:defRPr/>
            </a:pPr>
            <a:r>
              <a:rPr lang="ja-JP" altLang="en-US" dirty="0">
                <a:solidFill>
                  <a:srgbClr val="000066"/>
                </a:solidFill>
                <a:latin typeface="+mj-ea"/>
              </a:rPr>
              <a:t>● 本科から専攻科へ 高等部</a:t>
            </a:r>
            <a:r>
              <a:rPr lang="ja-JP" altLang="en-US" u="sng" dirty="0">
                <a:solidFill>
                  <a:srgbClr val="000066"/>
                </a:solidFill>
                <a:latin typeface="+mj-ea"/>
              </a:rPr>
              <a:t>７年間</a:t>
            </a:r>
            <a:r>
              <a:rPr lang="ja-JP" altLang="en-US" dirty="0">
                <a:solidFill>
                  <a:srgbClr val="000066"/>
                </a:solidFill>
                <a:latin typeface="+mj-ea"/>
              </a:rPr>
              <a:t>の進路支援</a:t>
            </a:r>
            <a:r>
              <a:rPr lang="ja-JP" altLang="en-US" dirty="0"/>
              <a:t>　</a:t>
            </a:r>
          </a:p>
        </p:txBody>
      </p:sp>
      <p:sp>
        <p:nvSpPr>
          <p:cNvPr id="12293" name="AutoShape 7"/>
          <p:cNvSpPr>
            <a:spLocks noChangeArrowheads="1"/>
          </p:cNvSpPr>
          <p:nvPr/>
        </p:nvSpPr>
        <p:spPr bwMode="auto">
          <a:xfrm>
            <a:off x="2495666" y="1123679"/>
            <a:ext cx="3384376" cy="1080120"/>
          </a:xfrm>
          <a:prstGeom prst="rightArrow">
            <a:avLst>
              <a:gd name="adj1" fmla="val 67130"/>
              <a:gd name="adj2" fmla="val 36663"/>
            </a:avLst>
          </a:prstGeom>
          <a:solidFill>
            <a:srgbClr val="FFFF00"/>
          </a:solidFill>
          <a:ln w="9525">
            <a:solidFill>
              <a:schemeClr val="tx1"/>
            </a:solidFill>
            <a:miter lim="800000"/>
            <a:headEnd/>
            <a:tailEnd/>
          </a:ln>
        </p:spPr>
        <p:txBody>
          <a:bodyPr wrap="none" anchor="ctr"/>
          <a:lstStyle/>
          <a:p>
            <a:pPr algn="ctr" eaLnBrk="1" hangingPunct="1"/>
            <a:endParaRPr kumimoji="1" lang="ja-JP" altLang="en-US" sz="2400">
              <a:latin typeface="Tahoma" pitchFamily="34" charset="0"/>
            </a:endParaRPr>
          </a:p>
        </p:txBody>
      </p:sp>
      <p:sp>
        <p:nvSpPr>
          <p:cNvPr id="12294" name="AutoShape 10"/>
          <p:cNvSpPr>
            <a:spLocks noChangeArrowheads="1"/>
          </p:cNvSpPr>
          <p:nvPr/>
        </p:nvSpPr>
        <p:spPr bwMode="auto">
          <a:xfrm>
            <a:off x="539552" y="1196752"/>
            <a:ext cx="2304256" cy="965448"/>
          </a:xfrm>
          <a:prstGeom prst="rightArrow">
            <a:avLst>
              <a:gd name="adj1" fmla="val 67130"/>
              <a:gd name="adj2" fmla="val 36663"/>
            </a:avLst>
          </a:prstGeom>
          <a:solidFill>
            <a:srgbClr val="FFFF71"/>
          </a:solidFill>
          <a:ln w="9525">
            <a:solidFill>
              <a:schemeClr val="tx1"/>
            </a:solidFill>
            <a:miter lim="800000"/>
            <a:headEnd/>
            <a:tailEnd/>
          </a:ln>
        </p:spPr>
        <p:txBody>
          <a:bodyPr wrap="none" anchor="ctr"/>
          <a:lstStyle/>
          <a:p>
            <a:pPr algn="ctr" eaLnBrk="1" hangingPunct="1"/>
            <a:endParaRPr kumimoji="1" lang="ja-JP" altLang="en-US" sz="2400" dirty="0">
              <a:latin typeface="Tahoma" pitchFamily="34" charset="0"/>
            </a:endParaRPr>
          </a:p>
        </p:txBody>
      </p:sp>
      <p:sp>
        <p:nvSpPr>
          <p:cNvPr id="12295" name="Rectangle 12"/>
          <p:cNvSpPr>
            <a:spLocks noChangeArrowheads="1"/>
          </p:cNvSpPr>
          <p:nvPr/>
        </p:nvSpPr>
        <p:spPr bwMode="auto">
          <a:xfrm>
            <a:off x="539552" y="1450678"/>
            <a:ext cx="2460104"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dirty="0">
                <a:solidFill>
                  <a:schemeClr val="tx2"/>
                </a:solidFill>
                <a:latin typeface="Tahoma" pitchFamily="34" charset="0"/>
              </a:rPr>
              <a:t>本科</a:t>
            </a:r>
            <a:r>
              <a:rPr kumimoji="1" lang="ja-JP" altLang="en-US" sz="4400" dirty="0">
                <a:solidFill>
                  <a:schemeClr val="tx2"/>
                </a:solidFill>
                <a:latin typeface="Tahoma" pitchFamily="34" charset="0"/>
              </a:rPr>
              <a:t>　</a:t>
            </a:r>
          </a:p>
        </p:txBody>
      </p:sp>
      <p:sp>
        <p:nvSpPr>
          <p:cNvPr id="12296" name="Rectangle 13"/>
          <p:cNvSpPr>
            <a:spLocks noChangeArrowheads="1"/>
          </p:cNvSpPr>
          <p:nvPr/>
        </p:nvSpPr>
        <p:spPr bwMode="auto">
          <a:xfrm>
            <a:off x="2771800" y="1398104"/>
            <a:ext cx="294049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dirty="0">
                <a:solidFill>
                  <a:srgbClr val="FF0000"/>
                </a:solidFill>
                <a:latin typeface="Tahoma" pitchFamily="34" charset="0"/>
              </a:rPr>
              <a:t>専攻科</a:t>
            </a:r>
            <a:endParaRPr kumimoji="1" lang="ja-JP" altLang="en-US" sz="4400" dirty="0">
              <a:solidFill>
                <a:srgbClr val="FF0000"/>
              </a:solidFill>
              <a:latin typeface="Tahoma" pitchFamily="34" charset="0"/>
            </a:endParaRPr>
          </a:p>
        </p:txBody>
      </p:sp>
      <p:sp>
        <p:nvSpPr>
          <p:cNvPr id="12297" name="Rectangle 14"/>
          <p:cNvSpPr>
            <a:spLocks noChangeArrowheads="1"/>
          </p:cNvSpPr>
          <p:nvPr/>
        </p:nvSpPr>
        <p:spPr bwMode="auto">
          <a:xfrm>
            <a:off x="5868144" y="1412776"/>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dirty="0">
                <a:solidFill>
                  <a:schemeClr val="tx2"/>
                </a:solidFill>
                <a:latin typeface="Tahoma" pitchFamily="34" charset="0"/>
              </a:rPr>
              <a:t>社会人</a:t>
            </a:r>
            <a:endParaRPr kumimoji="1" lang="ja-JP" altLang="en-US" sz="4400" dirty="0">
              <a:solidFill>
                <a:schemeClr val="tx2"/>
              </a:solidFill>
              <a:latin typeface="Tahoma" pitchFamily="34" charset="0"/>
            </a:endParaRPr>
          </a:p>
        </p:txBody>
      </p:sp>
      <p:sp>
        <p:nvSpPr>
          <p:cNvPr id="12298" name="Rectangle 15"/>
          <p:cNvSpPr>
            <a:spLocks noChangeArrowheads="1"/>
          </p:cNvSpPr>
          <p:nvPr/>
        </p:nvSpPr>
        <p:spPr bwMode="auto">
          <a:xfrm>
            <a:off x="3379903" y="2204864"/>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kumimoji="1" lang="ja-JP" altLang="en-US" sz="3200" b="1" dirty="0">
                <a:solidFill>
                  <a:srgbClr val="00B050"/>
                </a:solidFill>
                <a:latin typeface="Tahoma" pitchFamily="34" charset="0"/>
              </a:rPr>
              <a:t>移行期</a:t>
            </a:r>
            <a:endParaRPr kumimoji="1" lang="ja-JP" altLang="en-US" sz="4400" b="1" dirty="0">
              <a:solidFill>
                <a:srgbClr val="00B050"/>
              </a:solidFill>
              <a:latin typeface="Tahoma" pitchFamily="34" charset="0"/>
            </a:endParaRPr>
          </a:p>
        </p:txBody>
      </p:sp>
      <p:sp>
        <p:nvSpPr>
          <p:cNvPr id="11" name="Rectangle 2"/>
          <p:cNvSpPr txBox="1">
            <a:spLocks noChangeArrowheads="1"/>
          </p:cNvSpPr>
          <p:nvPr/>
        </p:nvSpPr>
        <p:spPr>
          <a:xfrm>
            <a:off x="197201" y="2707855"/>
            <a:ext cx="8749605" cy="3896158"/>
          </a:xfrm>
          <a:prstGeom prst="rect">
            <a:avLst/>
          </a:prstGeom>
        </p:spPr>
        <p:txBody>
          <a:bodyPr anchor="ctr"/>
          <a:lstStyle>
            <a:lvl1pPr algn="l" rtl="0" fontAlgn="base">
              <a:spcBef>
                <a:spcPct val="0"/>
              </a:spcBef>
              <a:spcAft>
                <a:spcPct val="0"/>
              </a:spcAft>
              <a:defRPr kumimoji="1" sz="2800" kern="1200" cap="all">
                <a:solidFill>
                  <a:schemeClr val="tx1"/>
                </a:solidFill>
                <a:latin typeface="+mj-lt"/>
                <a:ea typeface="+mj-ea"/>
                <a:cs typeface="+mj-cs"/>
              </a:defRPr>
            </a:lvl1pPr>
            <a:lvl2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2pPr>
            <a:lvl3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3pPr>
            <a:lvl4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4pPr>
            <a:lvl5pPr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5pPr>
            <a:lvl6pPr marL="4572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6pPr>
            <a:lvl7pPr marL="9144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7pPr>
            <a:lvl8pPr marL="13716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8pPr>
            <a:lvl9pPr marL="18288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9pPr>
          </a:lstStyle>
          <a:p>
            <a:pPr fontAlgn="auto">
              <a:spcAft>
                <a:spcPts val="0"/>
              </a:spcAft>
              <a:defRPr/>
            </a:pPr>
            <a:r>
              <a:rPr lang="ja-JP" altLang="en-US" b="1" dirty="0">
                <a:latin typeface="+mn-ea"/>
                <a:ea typeface="+mn-ea"/>
              </a:rPr>
              <a:t>　</a:t>
            </a:r>
            <a:r>
              <a:rPr lang="ja-JP" altLang="en-US" dirty="0">
                <a:latin typeface="+mn-ea"/>
                <a:ea typeface="+mn-ea"/>
              </a:rPr>
              <a:t>働く意識や経験を育てる取り組みが具体的に始まるのは高等部本科からです。公立校では</a:t>
            </a:r>
            <a:r>
              <a:rPr lang="ja-JP" altLang="en-US" dirty="0">
                <a:latin typeface="+mj-ea"/>
              </a:rPr>
              <a:t>思春期の心の揺れが大きい中実習をくり返し、</a:t>
            </a:r>
            <a:r>
              <a:rPr lang="en-US" altLang="ja-JP" dirty="0">
                <a:latin typeface="+mj-ea"/>
              </a:rPr>
              <a:t>18</a:t>
            </a:r>
            <a:r>
              <a:rPr lang="ja-JP" altLang="en-US" dirty="0">
                <a:latin typeface="+mj-ea"/>
              </a:rPr>
              <a:t>歳で社会へ移行させないといけないという厳しい現実があります。しかし、</a:t>
            </a:r>
            <a:r>
              <a:rPr lang="ja-JP" altLang="en-US" b="1" u="sng" dirty="0">
                <a:solidFill>
                  <a:srgbClr val="C00000"/>
                </a:solidFill>
                <a:latin typeface="+mj-ea"/>
              </a:rPr>
              <a:t>本校では専攻科があるおかげで思春期の心の揺れに対しじっくり対応でき</a:t>
            </a:r>
            <a:r>
              <a:rPr lang="ja-JP" altLang="en-US" dirty="0">
                <a:latin typeface="+mj-ea"/>
              </a:rPr>
              <a:t>、自分の良い部分もそうで無い部分も出しながら、学習や生活の課題に集中できます。まさに</a:t>
            </a:r>
            <a:r>
              <a:rPr lang="ja-JP" altLang="en-US" dirty="0">
                <a:solidFill>
                  <a:srgbClr val="FF0000"/>
                </a:solidFill>
                <a:latin typeface="+mj-ea"/>
              </a:rPr>
              <a:t>“</a:t>
            </a:r>
            <a:r>
              <a:rPr lang="ja-JP" altLang="en-US" b="1" u="sng" dirty="0">
                <a:solidFill>
                  <a:srgbClr val="FF0000"/>
                </a:solidFill>
                <a:latin typeface="+mj-ea"/>
              </a:rPr>
              <a:t>学生時代にしかできないこと</a:t>
            </a:r>
            <a:r>
              <a:rPr lang="ja-JP" altLang="en-US" dirty="0">
                <a:solidFill>
                  <a:srgbClr val="FF0000"/>
                </a:solidFill>
                <a:latin typeface="+mj-ea"/>
              </a:rPr>
              <a:t>”</a:t>
            </a:r>
            <a:r>
              <a:rPr lang="ja-JP" altLang="en-US" dirty="0">
                <a:latin typeface="+mj-ea"/>
              </a:rPr>
              <a:t>にじっくりと時間をかけて取り組むことが出来るのです。</a:t>
            </a:r>
            <a:endParaRPr lang="ja-JP" altLang="en-US" dirty="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628800"/>
            <a:ext cx="8011144" cy="4187552"/>
          </a:xfrm>
        </p:spPr>
        <p:txBody>
          <a:bodyPr>
            <a:normAutofit/>
          </a:bodyPr>
          <a:lstStyle/>
          <a:p>
            <a:r>
              <a:rPr lang="ja-JP" altLang="en-US" b="1" u="sng" dirty="0">
                <a:solidFill>
                  <a:srgbClr val="FF3399"/>
                </a:solidFill>
              </a:rPr>
              <a:t>生きがい</a:t>
            </a:r>
            <a:r>
              <a:rPr lang="ja-JP" altLang="en-US" dirty="0">
                <a:solidFill>
                  <a:schemeClr val="tx1"/>
                </a:solidFill>
              </a:rPr>
              <a:t>を感じること</a:t>
            </a:r>
            <a:br>
              <a:rPr lang="en-US" altLang="ja-JP" dirty="0">
                <a:solidFill>
                  <a:srgbClr val="FF3399"/>
                </a:solidFill>
              </a:rPr>
            </a:br>
            <a:r>
              <a:rPr lang="ja-JP" altLang="en-US" dirty="0">
                <a:solidFill>
                  <a:srgbClr val="FF3399"/>
                </a:solidFill>
              </a:rPr>
              <a:t>　</a:t>
            </a:r>
            <a:r>
              <a:rPr lang="ja-JP" altLang="en-US" dirty="0">
                <a:solidFill>
                  <a:schemeClr val="tx1"/>
                </a:solidFill>
              </a:rPr>
              <a:t>そして</a:t>
            </a:r>
            <a:r>
              <a:rPr lang="ja-JP" altLang="en-US" b="1" u="sng" dirty="0">
                <a:solidFill>
                  <a:srgbClr val="FF3399"/>
                </a:solidFill>
              </a:rPr>
              <a:t>やりがい</a:t>
            </a:r>
            <a:r>
              <a:rPr lang="ja-JP" altLang="en-US" dirty="0">
                <a:solidFill>
                  <a:schemeClr val="tx1"/>
                </a:solidFill>
              </a:rPr>
              <a:t>を感じること</a:t>
            </a:r>
            <a:br>
              <a:rPr lang="en-US" altLang="ja-JP" dirty="0">
                <a:solidFill>
                  <a:schemeClr val="tx1"/>
                </a:solidFill>
              </a:rPr>
            </a:br>
            <a:r>
              <a:rPr lang="ja-JP" altLang="en-US" dirty="0">
                <a:solidFill>
                  <a:schemeClr val="tx1"/>
                </a:solidFill>
              </a:rPr>
              <a:t>　　　　長く続けられること</a:t>
            </a:r>
            <a:br>
              <a:rPr lang="en-US" altLang="ja-JP" dirty="0">
                <a:solidFill>
                  <a:srgbClr val="FF3399"/>
                </a:solidFill>
              </a:rPr>
            </a:br>
            <a:br>
              <a:rPr lang="en-US" altLang="ja-JP" dirty="0">
                <a:solidFill>
                  <a:srgbClr val="FF3399"/>
                </a:solidFill>
              </a:rPr>
            </a:br>
            <a:r>
              <a:rPr lang="ja-JP" altLang="en-US" dirty="0">
                <a:solidFill>
                  <a:srgbClr val="FF3399"/>
                </a:solidFill>
              </a:rPr>
              <a:t>　</a:t>
            </a:r>
            <a:r>
              <a:rPr lang="ja-JP" altLang="en-US" dirty="0">
                <a:solidFill>
                  <a:schemeClr val="tx1"/>
                </a:solidFill>
              </a:rPr>
              <a:t>このような</a:t>
            </a:r>
            <a:r>
              <a:rPr lang="ja-JP" altLang="en-US" b="1" u="sng" dirty="0">
                <a:solidFill>
                  <a:srgbClr val="FF3399"/>
                </a:solidFill>
              </a:rPr>
              <a:t>人間としての豊かさ</a:t>
            </a:r>
            <a:r>
              <a:rPr lang="ja-JP" altLang="en-US" dirty="0">
                <a:solidFill>
                  <a:schemeClr val="tx1"/>
                </a:solidFill>
              </a:rPr>
              <a:t>を</a:t>
            </a:r>
            <a:br>
              <a:rPr lang="en-US" altLang="ja-JP" dirty="0">
                <a:solidFill>
                  <a:srgbClr val="FF3399"/>
                </a:solidFill>
              </a:rPr>
            </a:br>
            <a:r>
              <a:rPr lang="ja-JP" altLang="en-US" dirty="0">
                <a:solidFill>
                  <a:srgbClr val="FF3399"/>
                </a:solidFill>
              </a:rPr>
              <a:t>　　　　　</a:t>
            </a:r>
            <a:r>
              <a:rPr lang="ja-JP" altLang="en-US" dirty="0">
                <a:solidFill>
                  <a:schemeClr val="tx1"/>
                </a:solidFill>
              </a:rPr>
              <a:t>大事に育てたいと考えます</a:t>
            </a:r>
            <a:endParaRPr kumimoji="1" lang="ja-JP" altLang="en-US" dirty="0">
              <a:solidFill>
                <a:schemeClr val="tx1"/>
              </a:solidFill>
            </a:endParaRPr>
          </a:p>
        </p:txBody>
      </p:sp>
    </p:spTree>
    <p:extLst>
      <p:ext uri="{BB962C8B-B14F-4D97-AF65-F5344CB8AC3E}">
        <p14:creationId xmlns:p14="http://schemas.microsoft.com/office/powerpoint/2010/main" val="156768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1" y="96019"/>
            <a:ext cx="8496300" cy="864096"/>
          </a:xfrm>
        </p:spPr>
        <p:txBody>
          <a:bodyPr>
            <a:normAutofit fontScale="90000"/>
          </a:bodyPr>
          <a:lstStyle/>
          <a:p>
            <a:pPr>
              <a:defRPr/>
            </a:pPr>
            <a:r>
              <a:rPr lang="ja-JP" altLang="en-US" sz="3200" b="1" dirty="0">
                <a:solidFill>
                  <a:srgbClr val="000066"/>
                </a:solidFill>
                <a:latin typeface="+mj-ea"/>
              </a:rPr>
              <a:t>◆働くことだけでなく生活全般を見すえた支援</a:t>
            </a:r>
          </a:p>
        </p:txBody>
      </p:sp>
      <p:sp>
        <p:nvSpPr>
          <p:cNvPr id="3" name="タイトル 1"/>
          <p:cNvSpPr txBox="1">
            <a:spLocks/>
          </p:cNvSpPr>
          <p:nvPr/>
        </p:nvSpPr>
        <p:spPr>
          <a:xfrm>
            <a:off x="243138" y="1052736"/>
            <a:ext cx="8577015" cy="6120680"/>
          </a:xfrm>
          <a:prstGeom prst="rect">
            <a:avLst/>
          </a:prstGeom>
        </p:spPr>
        <p:txBody>
          <a:bodyPr vert="horz" lIns="91440" tIns="45720" rIns="91440" bIns="45720" rtlCol="0" anchor="ctr">
            <a:noAutofit/>
          </a:bodyPr>
          <a:lstStyle>
            <a:lvl1pPr algn="l" rtl="0" eaLnBrk="0" fontAlgn="base" hangingPunct="0">
              <a:spcBef>
                <a:spcPct val="0"/>
              </a:spcBef>
              <a:spcAft>
                <a:spcPct val="0"/>
              </a:spcAft>
              <a:defRPr kumimoji="1" sz="2800" kern="1200" cap="all">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2pPr>
            <a:lvl3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3pPr>
            <a:lvl4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4pPr>
            <a:lvl5pPr algn="l" rtl="0" eaLnBrk="0" fontAlgn="base" hangingPunct="0">
              <a:spcBef>
                <a:spcPct val="0"/>
              </a:spcBef>
              <a:spcAft>
                <a:spcPct val="0"/>
              </a:spcAft>
              <a:defRPr kumimoji="1" sz="2800">
                <a:solidFill>
                  <a:schemeClr val="tx1"/>
                </a:solidFill>
                <a:latin typeface="Franklin Gothic Medium" pitchFamily="34" charset="0"/>
                <a:ea typeface="HG創英角ｺﾞｼｯｸUB" pitchFamily="49" charset="-128"/>
              </a:defRPr>
            </a:lvl5pPr>
            <a:lvl6pPr marL="4572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6pPr>
            <a:lvl7pPr marL="9144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7pPr>
            <a:lvl8pPr marL="13716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8pPr>
            <a:lvl9pPr marL="1828800" algn="l" rtl="0" fontAlgn="base">
              <a:spcBef>
                <a:spcPct val="0"/>
              </a:spcBef>
              <a:spcAft>
                <a:spcPct val="0"/>
              </a:spcAft>
              <a:defRPr kumimoji="1" sz="2800">
                <a:solidFill>
                  <a:schemeClr val="tx1"/>
                </a:solidFill>
                <a:latin typeface="Franklin Gothic Medium" pitchFamily="34" charset="0"/>
                <a:ea typeface="HG創英角ｺﾞｼｯｸUB" pitchFamily="49" charset="-128"/>
              </a:defRPr>
            </a:lvl9pPr>
          </a:lstStyle>
          <a:p>
            <a:pPr eaLnBrk="1" fontAlgn="auto" hangingPunct="1">
              <a:spcAft>
                <a:spcPts val="0"/>
              </a:spcAft>
              <a:defRPr/>
            </a:pPr>
            <a:r>
              <a:rPr lang="ja-JP" altLang="en-US" sz="3000" dirty="0">
                <a:solidFill>
                  <a:schemeClr val="accent4">
                    <a:lumMod val="50000"/>
                  </a:schemeClr>
                </a:solidFill>
                <a:latin typeface="+mj-ea"/>
              </a:rPr>
              <a:t>　</a:t>
            </a:r>
            <a:r>
              <a:rPr lang="ja-JP" altLang="en-US" dirty="0">
                <a:latin typeface="+mj-ea"/>
              </a:rPr>
              <a:t>全国的には</a:t>
            </a:r>
            <a:r>
              <a:rPr lang="ja-JP" altLang="en-US" dirty="0">
                <a:solidFill>
                  <a:schemeClr val="accent4">
                    <a:lumMod val="50000"/>
                  </a:schemeClr>
                </a:solidFill>
                <a:latin typeface="+mj-ea"/>
              </a:rPr>
              <a:t>、</a:t>
            </a:r>
            <a:r>
              <a:rPr lang="ja-JP" altLang="en-US" dirty="0">
                <a:solidFill>
                  <a:schemeClr val="bg2">
                    <a:lumMod val="10000"/>
                  </a:schemeClr>
                </a:solidFill>
                <a:latin typeface="+mn-ea"/>
                <a:ea typeface="+mn-ea"/>
              </a:rPr>
              <a:t>一般企業への就労率を高めるべく、都道府県が競い合うように企業や高等学校などに働きかけているのが現状です。三重県でもその動きは強く見られている昨今です。作業学習、職場実習など、学校教育の中で働くためのスキルアップに多くの時間を費やしているのはそのためでもあります。こういった取り組みにより就労率が高くなることは確かに喜ばしいことです。</a:t>
            </a:r>
            <a:endParaRPr lang="en-US" altLang="ja-JP" dirty="0">
              <a:solidFill>
                <a:schemeClr val="bg2">
                  <a:lumMod val="10000"/>
                </a:schemeClr>
              </a:solidFill>
              <a:latin typeface="+mn-ea"/>
              <a:ea typeface="+mn-ea"/>
            </a:endParaRPr>
          </a:p>
          <a:p>
            <a:pPr eaLnBrk="1" fontAlgn="auto" hangingPunct="1">
              <a:spcAft>
                <a:spcPts val="0"/>
              </a:spcAft>
              <a:defRPr/>
            </a:pPr>
            <a:r>
              <a:rPr lang="ja-JP" altLang="en-US" dirty="0">
                <a:solidFill>
                  <a:schemeClr val="bg2">
                    <a:lumMod val="10000"/>
                  </a:schemeClr>
                </a:solidFill>
                <a:latin typeface="+mn-ea"/>
                <a:ea typeface="+mn-ea"/>
              </a:rPr>
              <a:t>　しかし、就労率は高くなっても、</a:t>
            </a:r>
            <a:r>
              <a:rPr lang="ja-JP" altLang="en-US" b="1" u="sng" dirty="0">
                <a:solidFill>
                  <a:srgbClr val="C00000"/>
                </a:solidFill>
                <a:latin typeface="+mn-ea"/>
                <a:ea typeface="+mn-ea"/>
              </a:rPr>
              <a:t>定着率はどうなのでしょうか</a:t>
            </a:r>
            <a:r>
              <a:rPr lang="ja-JP" altLang="en-US" dirty="0">
                <a:solidFill>
                  <a:schemeClr val="bg2">
                    <a:lumMod val="10000"/>
                  </a:schemeClr>
                </a:solidFill>
                <a:latin typeface="+mn-ea"/>
                <a:ea typeface="+mn-ea"/>
              </a:rPr>
              <a:t>？　せっかく就労できても続かずに辞めてしまい、その時に心に傷が残り、次のステップに踏み出せなくなるケースも多いようです。</a:t>
            </a:r>
            <a:endParaRPr lang="en-US" altLang="ja-JP" dirty="0">
              <a:solidFill>
                <a:schemeClr val="bg2">
                  <a:lumMod val="10000"/>
                </a:schemeClr>
              </a:solidFill>
              <a:latin typeface="+mn-ea"/>
              <a:ea typeface="+mn-ea"/>
            </a:endParaRPr>
          </a:p>
          <a:p>
            <a:pPr eaLnBrk="1" fontAlgn="auto" hangingPunct="1">
              <a:spcAft>
                <a:spcPts val="0"/>
              </a:spcAft>
              <a:defRPr/>
            </a:pPr>
            <a:r>
              <a:rPr lang="ja-JP" altLang="en-US" dirty="0">
                <a:solidFill>
                  <a:schemeClr val="bg2">
                    <a:lumMod val="10000"/>
                  </a:schemeClr>
                </a:solidFill>
                <a:latin typeface="+mn-ea"/>
                <a:ea typeface="+mn-ea"/>
              </a:rPr>
              <a:t>　すぐにあきらめず、</a:t>
            </a:r>
            <a:r>
              <a:rPr lang="ja-JP" altLang="en-US" b="1" u="sng" dirty="0">
                <a:solidFill>
                  <a:srgbClr val="C00000"/>
                </a:solidFill>
                <a:latin typeface="+mn-ea"/>
                <a:ea typeface="+mn-ea"/>
              </a:rPr>
              <a:t>踏ん張れる力</a:t>
            </a:r>
            <a:r>
              <a:rPr lang="ja-JP" altLang="en-US" dirty="0">
                <a:solidFill>
                  <a:schemeClr val="bg2">
                    <a:lumMod val="10000"/>
                  </a:schemeClr>
                </a:solidFill>
                <a:latin typeface="+mn-ea"/>
                <a:ea typeface="+mn-ea"/>
              </a:rPr>
              <a:t>は、どのようにして育つのでしょうか？</a:t>
            </a:r>
            <a:r>
              <a:rPr lang="ja-JP" altLang="en-US" sz="3000" dirty="0">
                <a:solidFill>
                  <a:schemeClr val="accent4">
                    <a:lumMod val="50000"/>
                  </a:schemeClr>
                </a:solidFill>
                <a:latin typeface="+mn-ea"/>
                <a:ea typeface="+mn-ea"/>
              </a:rPr>
              <a:t>　　</a:t>
            </a:r>
            <a:r>
              <a:rPr lang="ja-JP" altLang="en-US" sz="3000" dirty="0">
                <a:solidFill>
                  <a:schemeClr val="accent4">
                    <a:lumMod val="50000"/>
                  </a:schemeClr>
                </a:solidFill>
                <a:latin typeface="+mj-ea"/>
              </a:rPr>
              <a:t>　　</a:t>
            </a:r>
            <a:endParaRPr lang="en-US" altLang="ja-JP" sz="3000" dirty="0">
              <a:solidFill>
                <a:srgbClr val="FF0000"/>
              </a:solidFill>
              <a:latin typeface="+mj-ea"/>
            </a:endParaRPr>
          </a:p>
          <a:p>
            <a:pPr eaLnBrk="1" fontAlgn="auto" hangingPunct="1">
              <a:spcAft>
                <a:spcPts val="0"/>
              </a:spcAft>
              <a:defRPr/>
            </a:pPr>
            <a:r>
              <a:rPr lang="ja-JP" altLang="en-US" sz="3000" b="1" dirty="0">
                <a:solidFill>
                  <a:srgbClr val="FF0000"/>
                </a:solidFill>
                <a:latin typeface="+mj-ea"/>
                <a:ea typeface="+mn-ea"/>
              </a:rPr>
              <a:t>　　　</a:t>
            </a:r>
            <a:r>
              <a:rPr lang="ja-JP" altLang="en-US" b="1" dirty="0">
                <a:solidFill>
                  <a:srgbClr val="002060"/>
                </a:solidFill>
                <a:latin typeface="+mn-ea"/>
                <a:ea typeface="+mn-ea"/>
              </a:rPr>
              <a:t>　　</a:t>
            </a:r>
            <a:r>
              <a:rPr lang="ja-JP" altLang="en-US" sz="2400" b="1" dirty="0">
                <a:latin typeface="+mn-ea"/>
                <a:ea typeface="+mn-ea"/>
              </a:rPr>
              <a:t>　</a:t>
            </a:r>
            <a:endParaRPr lang="en-US" altLang="ja-JP" sz="2400" b="1" dirty="0">
              <a:latin typeface="+mn-ea"/>
              <a:ea typeface="+mn-ea"/>
            </a:endParaRPr>
          </a:p>
          <a:p>
            <a:pPr eaLnBrk="1" fontAlgn="auto" hangingPunct="1">
              <a:spcAft>
                <a:spcPts val="0"/>
              </a:spcAft>
              <a:defRPr/>
            </a:pPr>
            <a:r>
              <a:rPr lang="ja-JP" altLang="en-US" sz="2400" b="1" dirty="0">
                <a:latin typeface="+mn-ea"/>
                <a:ea typeface="+mn-ea"/>
              </a:rPr>
              <a:t>　　　　　　　</a:t>
            </a:r>
            <a:endParaRPr lang="ja-JP" altLang="en-US" sz="2400" dirty="0">
              <a:latin typeface="+mj-ea"/>
            </a:endParaRPr>
          </a:p>
        </p:txBody>
      </p:sp>
      <p:sp>
        <p:nvSpPr>
          <p:cNvPr id="5" name="正方形/長方形 4"/>
          <p:cNvSpPr/>
          <p:nvPr/>
        </p:nvSpPr>
        <p:spPr>
          <a:xfrm>
            <a:off x="386782" y="5733260"/>
            <a:ext cx="8577015" cy="954107"/>
          </a:xfrm>
          <a:prstGeom prst="rect">
            <a:avLst/>
          </a:prstGeom>
        </p:spPr>
        <p:txBody>
          <a:bodyPr wrap="square">
            <a:spAutoFit/>
          </a:bodyPr>
          <a:lstStyle/>
          <a:p>
            <a:pPr>
              <a:defRPr/>
            </a:pPr>
            <a:r>
              <a:rPr lang="ja-JP" altLang="en-US" sz="2800" dirty="0">
                <a:latin typeface="+mn-ea"/>
              </a:rPr>
              <a:t>　</a:t>
            </a:r>
            <a:endParaRPr lang="en-US" altLang="ja-JP" sz="2800" dirty="0">
              <a:solidFill>
                <a:srgbClr val="002060"/>
              </a:solidFill>
              <a:latin typeface="+mn-ea"/>
            </a:endParaRPr>
          </a:p>
          <a:p>
            <a:pPr>
              <a:defRPr/>
            </a:pPr>
            <a:r>
              <a:rPr lang="ja-JP" altLang="en-US" sz="2800" b="1" dirty="0">
                <a:solidFill>
                  <a:srgbClr val="002060"/>
                </a:solidFill>
                <a:latin typeface="+mn-ea"/>
              </a:rPr>
              <a:t>　　</a:t>
            </a:r>
            <a:endParaRPr lang="en-US" altLang="ja-JP" sz="2800" b="1" dirty="0">
              <a:solidFill>
                <a:srgbClr val="002060"/>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3" y="116632"/>
            <a:ext cx="8604956" cy="6741368"/>
          </a:xfrm>
        </p:spPr>
        <p:txBody>
          <a:bodyPr>
            <a:normAutofit fontScale="90000"/>
          </a:bodyPr>
          <a:lstStyle/>
          <a:p>
            <a:r>
              <a:rPr kumimoji="1" lang="ja-JP" altLang="en-US" dirty="0">
                <a:solidFill>
                  <a:schemeClr val="tx1"/>
                </a:solidFill>
              </a:rPr>
              <a:t>辛い時、しんどい時</a:t>
            </a:r>
            <a:br>
              <a:rPr kumimoji="1" lang="en-US" altLang="ja-JP" dirty="0">
                <a:solidFill>
                  <a:schemeClr val="tx1"/>
                </a:solidFill>
              </a:rPr>
            </a:br>
            <a:r>
              <a:rPr kumimoji="1" lang="en-US" altLang="ja-JP" dirty="0">
                <a:solidFill>
                  <a:schemeClr val="tx1"/>
                </a:solidFill>
              </a:rPr>
              <a:t>〝</a:t>
            </a:r>
            <a:r>
              <a:rPr kumimoji="1" lang="ja-JP" altLang="en-US" dirty="0">
                <a:solidFill>
                  <a:schemeClr val="tx1"/>
                </a:solidFill>
              </a:rPr>
              <a:t>技術”は助けてくれません。</a:t>
            </a:r>
            <a:br>
              <a:rPr kumimoji="1" lang="en-US" altLang="ja-JP" dirty="0">
                <a:solidFill>
                  <a:schemeClr val="tx1"/>
                </a:solidFill>
              </a:rPr>
            </a:br>
            <a:r>
              <a:rPr kumimoji="1" lang="ja-JP" altLang="en-US" dirty="0">
                <a:solidFill>
                  <a:schemeClr val="tx1"/>
                </a:solidFill>
              </a:rPr>
              <a:t>技術</a:t>
            </a:r>
            <a:r>
              <a:rPr lang="ja-JP" altLang="en-US" dirty="0">
                <a:solidFill>
                  <a:schemeClr val="tx1"/>
                </a:solidFill>
              </a:rPr>
              <a:t>（作業能力など）は、事業所等へ移行してから高めるのでも遅くはありません。</a:t>
            </a:r>
            <a:br>
              <a:rPr lang="en-US" altLang="ja-JP" dirty="0">
                <a:solidFill>
                  <a:schemeClr val="tx1"/>
                </a:solidFill>
              </a:rPr>
            </a:br>
            <a:br>
              <a:rPr lang="en-US" altLang="ja-JP" dirty="0">
                <a:solidFill>
                  <a:srgbClr val="FF3399"/>
                </a:solidFill>
              </a:rPr>
            </a:br>
            <a:r>
              <a:rPr lang="en-US" altLang="ja-JP" dirty="0">
                <a:solidFill>
                  <a:srgbClr val="FF3399"/>
                </a:solidFill>
              </a:rPr>
              <a:t>『</a:t>
            </a:r>
            <a:r>
              <a:rPr lang="ja-JP" altLang="en-US" b="1" u="sng" dirty="0">
                <a:solidFill>
                  <a:srgbClr val="FF3399"/>
                </a:solidFill>
              </a:rPr>
              <a:t>自己肯定感</a:t>
            </a:r>
            <a:r>
              <a:rPr lang="en-US" altLang="ja-JP" dirty="0">
                <a:solidFill>
                  <a:srgbClr val="FF3399"/>
                </a:solidFill>
              </a:rPr>
              <a:t>』</a:t>
            </a:r>
            <a:r>
              <a:rPr lang="ja-JP" altLang="en-US" dirty="0">
                <a:solidFill>
                  <a:srgbClr val="FF3399"/>
                </a:solidFill>
              </a:rPr>
              <a:t>と</a:t>
            </a:r>
            <a:r>
              <a:rPr lang="en-US" altLang="ja-JP" dirty="0">
                <a:solidFill>
                  <a:srgbClr val="FF3399"/>
                </a:solidFill>
              </a:rPr>
              <a:t>『</a:t>
            </a:r>
            <a:r>
              <a:rPr lang="ja-JP" altLang="en-US" b="1" u="sng" dirty="0">
                <a:solidFill>
                  <a:srgbClr val="FF3399"/>
                </a:solidFill>
              </a:rPr>
              <a:t>自尊心</a:t>
            </a:r>
            <a:r>
              <a:rPr lang="en-US" altLang="ja-JP" dirty="0">
                <a:solidFill>
                  <a:srgbClr val="FF3399"/>
                </a:solidFill>
              </a:rPr>
              <a:t>』</a:t>
            </a:r>
            <a:r>
              <a:rPr lang="ja-JP" altLang="en-US" dirty="0">
                <a:solidFill>
                  <a:srgbClr val="FF3399"/>
                </a:solidFill>
              </a:rPr>
              <a:t>こそが、</a:t>
            </a:r>
            <a:br>
              <a:rPr lang="en-US" altLang="ja-JP" dirty="0">
                <a:solidFill>
                  <a:srgbClr val="FF3399"/>
                </a:solidFill>
              </a:rPr>
            </a:br>
            <a:r>
              <a:rPr lang="ja-JP" altLang="en-US" dirty="0">
                <a:solidFill>
                  <a:schemeClr val="tx1"/>
                </a:solidFill>
              </a:rPr>
              <a:t>一番の心の支えになる！</a:t>
            </a:r>
            <a:br>
              <a:rPr lang="en-US" altLang="ja-JP" dirty="0">
                <a:solidFill>
                  <a:schemeClr val="tx1"/>
                </a:solidFill>
              </a:rPr>
            </a:br>
            <a:r>
              <a:rPr lang="ja-JP" altLang="en-US" dirty="0">
                <a:solidFill>
                  <a:srgbClr val="006600"/>
                </a:solidFill>
              </a:rPr>
              <a:t>★</a:t>
            </a:r>
            <a:r>
              <a:rPr lang="ja-JP" altLang="en-US" b="1" dirty="0">
                <a:solidFill>
                  <a:srgbClr val="FF3399"/>
                </a:solidFill>
              </a:rPr>
              <a:t>基本的自尊心 </a:t>
            </a:r>
            <a:r>
              <a:rPr lang="ja-JP" altLang="en-US" dirty="0">
                <a:solidFill>
                  <a:srgbClr val="006600"/>
                </a:solidFill>
              </a:rPr>
              <a:t>→ 無条件の愛情 ・共感</a:t>
            </a:r>
            <a:br>
              <a:rPr lang="en-US" altLang="ja-JP" dirty="0">
                <a:solidFill>
                  <a:srgbClr val="006600"/>
                </a:solidFill>
              </a:rPr>
            </a:br>
            <a:r>
              <a:rPr lang="ja-JP" altLang="en-US" dirty="0">
                <a:solidFill>
                  <a:srgbClr val="006600"/>
                </a:solidFill>
              </a:rPr>
              <a:t>★</a:t>
            </a:r>
            <a:r>
              <a:rPr lang="ja-JP" altLang="en-US" b="1" dirty="0">
                <a:solidFill>
                  <a:srgbClr val="FF3399"/>
                </a:solidFill>
              </a:rPr>
              <a:t>社会的自尊心</a:t>
            </a:r>
            <a:r>
              <a:rPr lang="ja-JP" altLang="en-US" dirty="0">
                <a:solidFill>
                  <a:srgbClr val="006600"/>
                </a:solidFill>
              </a:rPr>
              <a:t> → 褒められる　認められる</a:t>
            </a:r>
            <a:br>
              <a:rPr lang="en-US" altLang="ja-JP" dirty="0">
                <a:solidFill>
                  <a:srgbClr val="006600"/>
                </a:solidFill>
              </a:rPr>
            </a:br>
            <a:br>
              <a:rPr lang="en-US" altLang="ja-JP" dirty="0">
                <a:solidFill>
                  <a:srgbClr val="006600"/>
                </a:solidFill>
              </a:rPr>
            </a:br>
            <a:r>
              <a:rPr lang="en-US" altLang="ja-JP" u="sng" dirty="0">
                <a:solidFill>
                  <a:schemeClr val="tx1"/>
                </a:solidFill>
              </a:rPr>
              <a:t>※</a:t>
            </a:r>
            <a:r>
              <a:rPr lang="ja-JP" altLang="en-US" u="sng" dirty="0">
                <a:solidFill>
                  <a:schemeClr val="tx1"/>
                </a:solidFill>
              </a:rPr>
              <a:t>実際に事業所の方々が</a:t>
            </a:r>
            <a:r>
              <a:rPr lang="ja-JP" altLang="en-US" u="sng">
                <a:solidFill>
                  <a:schemeClr val="tx1"/>
                </a:solidFill>
              </a:rPr>
              <a:t>度々おっしゃる</a:t>
            </a:r>
            <a:r>
              <a:rPr lang="ja-JP" altLang="en-US" u="sng" dirty="0">
                <a:solidFill>
                  <a:schemeClr val="tx1"/>
                </a:solidFill>
              </a:rPr>
              <a:t>ことですが、まずは職場の環境ルールに合わせられることが非常に大切です。</a:t>
            </a:r>
            <a:br>
              <a:rPr lang="en-US" altLang="ja-JP" u="sng" dirty="0">
                <a:solidFill>
                  <a:schemeClr val="tx1"/>
                </a:solidFill>
              </a:rPr>
            </a:br>
            <a:br>
              <a:rPr kumimoji="1" lang="en-US" altLang="ja-JP" dirty="0">
                <a:solidFill>
                  <a:srgbClr val="FF3399"/>
                </a:solidFill>
              </a:rPr>
            </a:br>
            <a:endParaRPr kumimoji="1" lang="ja-JP" altLang="en-US" dirty="0">
              <a:solidFill>
                <a:srgbClr val="006600"/>
              </a:solidFill>
            </a:endParaRPr>
          </a:p>
        </p:txBody>
      </p:sp>
    </p:spTree>
    <p:extLst>
      <p:ext uri="{BB962C8B-B14F-4D97-AF65-F5344CB8AC3E}">
        <p14:creationId xmlns:p14="http://schemas.microsoft.com/office/powerpoint/2010/main" val="3687199267"/>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6721</TotalTime>
  <Words>4021</Words>
  <Application>Microsoft Office PowerPoint</Application>
  <PresentationFormat>画面に合わせる (4:3)</PresentationFormat>
  <Paragraphs>237</Paragraphs>
  <Slides>41</Slides>
  <Notes>29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41</vt:i4>
      </vt:variant>
    </vt:vector>
  </HeadingPairs>
  <TitlesOfParts>
    <vt:vector size="52" baseType="lpstr">
      <vt:lpstr>AR P丸ゴシック体E</vt:lpstr>
      <vt:lpstr>AR P新藝体U</vt:lpstr>
      <vt:lpstr>ＭＳ Ｐゴシック</vt:lpstr>
      <vt:lpstr>メイリオ</vt:lpstr>
      <vt:lpstr>Arial</vt:lpstr>
      <vt:lpstr>Tahoma</vt:lpstr>
      <vt:lpstr>Times New Roman</vt:lpstr>
      <vt:lpstr>Trebuchet MS</vt:lpstr>
      <vt:lpstr>Wingdings</vt:lpstr>
      <vt:lpstr>Wingdings 3</vt:lpstr>
      <vt:lpstr>ファセット</vt:lpstr>
      <vt:lpstr>　　2026（令和８）年度 　聖母の家学園の 　　　　進路支援</vt:lpstr>
      <vt:lpstr>目　次</vt:lpstr>
      <vt:lpstr>① 聖母の家学園の  　　　　進路支援</vt:lpstr>
      <vt:lpstr>● 小学部から専攻科４年生まで 　　　　　　　　　　　～１６年間にわたる教育～</vt:lpstr>
      <vt:lpstr>早く社会へ出て安心したい・・・ 　それも、決して間違いではありません   しかし、学ぶことに 焦らずじっくりと時間をかけること、がきっと将来的に本当の安心を 手に入れられるはず ※本校が進路支援をする上で大切に 　している考え方です </vt:lpstr>
      <vt:lpstr>● 本科から専攻科へ 高等部７年間の進路支援　</vt:lpstr>
      <vt:lpstr>生きがいを感じること 　そしてやりがいを感じること 　　　　長く続けられること  　このような人間としての豊かさを 　　　　　大事に育てたいと考えます</vt:lpstr>
      <vt:lpstr>◆働くことだけでなく生活全般を見すえた支援</vt:lpstr>
      <vt:lpstr>辛い時、しんどい時 〝技術”は助けてくれません。 技術（作業能力など）は、事業所等へ移行してから高めるのでも遅くはありません。  『自己肯定感』と『自尊心』こそが、 一番の心の支えになる！ ★基本的自尊心 → 無条件の愛情 ・共感 ★社会的自尊心 → 褒められる　認められる  ※実際に事業所の方々が度々おっしゃることですが、まずは職場の環境ルールに合わせられることが非常に大切です。  </vt:lpstr>
      <vt:lpstr>★　学生時代だからこそできること</vt:lpstr>
      <vt:lpstr>● 卒業・修了後のアフターケア</vt:lpstr>
      <vt:lpstr>② 進路に直接関わる 　 学習活動   　※小・中学部の校外学習や総合的な学習の時間 　　高等部本科の労働や余暇活動、おしゃれ講座 　　専攻科１、２年生の経済、総合、テーブルマナー講習 　　専攻科３、４年生のスキルアップやワークトレーニング 　　　　　　　　　　　　　　　　　　　　　　　　　など 　　各学部毎の進路に関わる取り組みは、この後の学部懇談 　　で説明があると思います。</vt:lpstr>
      <vt:lpstr>　校内実習（5月25～29日、9月29日～10月2日　２期実施）</vt:lpstr>
      <vt:lpstr>　進路学習会（年2回実施）</vt:lpstr>
      <vt:lpstr>　進路のひろば （専攻科3・4年生）</vt:lpstr>
      <vt:lpstr>　就労ガイダンス　６月３日（水）に実施予定</vt:lpstr>
      <vt:lpstr>　進路懇談会</vt:lpstr>
      <vt:lpstr>今年で６年目！！ 　　　　キャリアパスポート</vt:lpstr>
      <vt:lpstr>キャリアパスポートって？</vt:lpstr>
      <vt:lpstr>PowerPoint プレゼンテーション</vt:lpstr>
      <vt:lpstr>PowerPoint プレゼンテーション</vt:lpstr>
      <vt:lpstr>　職場実習（体験実習）</vt:lpstr>
      <vt:lpstr>　職場実習（就労前の実習）</vt:lpstr>
      <vt:lpstr>③ 保護者とともに 　　　拓く進路</vt:lpstr>
      <vt:lpstr>PowerPoint プレゼンテーション</vt:lpstr>
      <vt:lpstr>PowerPoint プレゼンテーション</vt:lpstr>
      <vt:lpstr>PowerPoint プレゼンテーション</vt:lpstr>
      <vt:lpstr>福祉サービスの利用と地域活動への参加</vt:lpstr>
      <vt:lpstr>PowerPoint プレゼンテーション</vt:lpstr>
      <vt:lpstr>　ステップアップ通学</vt:lpstr>
      <vt:lpstr>趣味（好きなこと）とは、 〝自分の時間を楽しむ” 　〝ストレス発散”　だけでなく  人と人をつなぐツールである</vt:lpstr>
      <vt:lpstr>PowerPoint プレゼンテーション</vt:lpstr>
      <vt:lpstr>④ あゆみ寮生の     進路支援</vt:lpstr>
      <vt:lpstr>進路支援にタイムリミットが…</vt:lpstr>
      <vt:lpstr>　⑤ その他 　進路を進める上で 　  必要な情報（手引き）　</vt:lpstr>
      <vt:lpstr>主な進路先となる福祉施設・一般企業</vt:lpstr>
      <vt:lpstr>就労継続支援Ｂ型事業所利用について</vt:lpstr>
      <vt:lpstr>PowerPoint プレゼンテーション</vt:lpstr>
      <vt:lpstr>PowerPoint プレゼンテーション</vt:lpstr>
      <vt:lpstr>支援区分について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聖母の家学園の進路指導</dc:title>
  <dc:creator>聖母の家学園</dc:creator>
  <cp:lastModifiedBy>越智 琴音</cp:lastModifiedBy>
  <cp:revision>550</cp:revision>
  <cp:lastPrinted>2024-04-16T10:51:52Z</cp:lastPrinted>
  <dcterms:created xsi:type="dcterms:W3CDTF">2007-06-21T12:06:59Z</dcterms:created>
  <dcterms:modified xsi:type="dcterms:W3CDTF">2026-04-08T08:05:25Z</dcterms:modified>
</cp:coreProperties>
</file>